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31"/>
  </p:notesMasterIdLst>
  <p:sldIdLst>
    <p:sldId id="256" r:id="rId2"/>
    <p:sldId id="262" r:id="rId3"/>
    <p:sldId id="315" r:id="rId4"/>
    <p:sldId id="299" r:id="rId5"/>
    <p:sldId id="309" r:id="rId6"/>
    <p:sldId id="264" r:id="rId7"/>
    <p:sldId id="269" r:id="rId8"/>
    <p:sldId id="314" r:id="rId9"/>
    <p:sldId id="312" r:id="rId10"/>
    <p:sldId id="281" r:id="rId11"/>
    <p:sldId id="291" r:id="rId12"/>
    <p:sldId id="311" r:id="rId13"/>
    <p:sldId id="298" r:id="rId14"/>
    <p:sldId id="313" r:id="rId15"/>
    <p:sldId id="308" r:id="rId16"/>
    <p:sldId id="272" r:id="rId17"/>
    <p:sldId id="278" r:id="rId18"/>
    <p:sldId id="297" r:id="rId19"/>
    <p:sldId id="304" r:id="rId20"/>
    <p:sldId id="279" r:id="rId21"/>
    <p:sldId id="300" r:id="rId22"/>
    <p:sldId id="268" r:id="rId23"/>
    <p:sldId id="301" r:id="rId24"/>
    <p:sldId id="302" r:id="rId25"/>
    <p:sldId id="293" r:id="rId26"/>
    <p:sldId id="295" r:id="rId27"/>
    <p:sldId id="296" r:id="rId28"/>
    <p:sldId id="307" r:id="rId29"/>
    <p:sldId id="29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800000"/>
    <a:srgbClr val="FFCCCC"/>
    <a:srgbClr val="CCFF66"/>
    <a:srgbClr val="FFFF66"/>
    <a:srgbClr val="FFCC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91" autoAdjust="0"/>
    <p:restoredTop sz="94679" autoAdjust="0"/>
  </p:normalViewPr>
  <p:slideViewPr>
    <p:cSldViewPr>
      <p:cViewPr varScale="1">
        <p:scale>
          <a:sx n="64" d="100"/>
          <a:sy n="64" d="100"/>
        </p:scale>
        <p:origin x="130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6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EE8E362-76BB-43EB-8F59-FA7B7ABF029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0675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8E195A-E448-4283-A47F-F05B48B457E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D9738-CE64-4878-BFBF-3A32D31FDC7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4B20B-AF92-4D56-A16D-F06ACABF14F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75943-769C-4E5A-B94F-43AD281F171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2BC0955E-DAC3-4659-B80C-93652591DE9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6CAC4B6E-5B0B-48E8-B0F5-3D6312844126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494CEDB-CDDE-423A-9330-091A2E5B913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75943-769C-4E5A-B94F-43AD281F171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59F2C6F7-3A96-4A9D-8234-8310A19C0A6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E6D6785-20A7-4EBF-A49C-B6635C2D386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E9266639-5106-411B-A362-2C7EBB109EA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1075943-769C-4E5A-B94F-43AD281F171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sbites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mat.cz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nes.cz/magaziny/specialy/kapacita-strednich-skol-je-dostatecna.A221018_141835_magazin-special2r_pecv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vcr.cz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hyperlink" Target="http://www.infoabsolvent.cz/" TargetMode="External"/><Relationship Id="rId5" Type="http://schemas.openxmlformats.org/officeDocument/2006/relationships/hyperlink" Target="http://www.cermat.cz/" TargetMode="External"/><Relationship Id="rId4" Type="http://schemas.openxmlformats.org/officeDocument/2006/relationships/hyperlink" Target="http://www.msmt.cz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-vysocina.cz/assets/File.ashx?id_org=450008&amp;id_dokumenty=4103770" TargetMode="External"/><Relationship Id="rId2" Type="http://schemas.openxmlformats.org/officeDocument/2006/relationships/hyperlink" Target="http://www.atlasskolstvi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278688" cy="4536504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sz="3600" dirty="0">
                <a:latin typeface="Calibri" pitchFamily="34" charset="0"/>
                <a:cs typeface="Calibri" pitchFamily="34" charset="0"/>
              </a:rPr>
              <a:t>Informace o přijímacím řízení  na SŠ </a:t>
            </a:r>
            <a:br>
              <a:rPr lang="cs-CZ" sz="3600" dirty="0">
                <a:latin typeface="Calibri" pitchFamily="34" charset="0"/>
                <a:cs typeface="Calibri" pitchFamily="34" charset="0"/>
              </a:rPr>
            </a:br>
            <a:r>
              <a:rPr lang="cs-CZ" sz="3600" dirty="0">
                <a:latin typeface="Calibri" pitchFamily="34" charset="0"/>
                <a:cs typeface="Calibri" pitchFamily="34" charset="0"/>
              </a:rPr>
              <a:t>ve školním roce 2022-2023 pro školní rok 2023-2024</a:t>
            </a:r>
            <a:br>
              <a:rPr lang="cs-CZ" dirty="0">
                <a:latin typeface="Calibri" pitchFamily="34" charset="0"/>
                <a:cs typeface="Calibri" pitchFamily="34" charset="0"/>
              </a:rPr>
            </a:b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</p:spTree>
  </p:cSld>
  <p:clrMapOvr>
    <a:masterClrMapping/>
  </p:clrMapOvr>
  <p:transition advTm="5589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/>
              <a:t>Odevzdání přihlášek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060848"/>
            <a:ext cx="8278812" cy="382719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cs-CZ" altLang="cs-CZ" sz="2800" dirty="0"/>
          </a:p>
          <a:p>
            <a:pPr eaLnBrk="1" hangingPunct="1">
              <a:defRPr/>
            </a:pPr>
            <a:r>
              <a:rPr lang="cs-CZ" altLang="cs-CZ" sz="2800" b="1" dirty="0">
                <a:latin typeface="Calibri" pitchFamily="34" charset="0"/>
              </a:rPr>
              <a:t>Obory s talentovou zkouškou:</a:t>
            </a:r>
            <a:r>
              <a:rPr lang="cs-CZ" altLang="cs-CZ" sz="2800" dirty="0">
                <a:latin typeface="Calibri" pitchFamily="34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800" dirty="0">
                <a:latin typeface="Calibri" pitchFamily="34" charset="0"/>
              </a:rPr>
              <a:t>		</a:t>
            </a:r>
            <a:r>
              <a:rPr lang="cs-CZ" altLang="cs-CZ" sz="2800" u="sng" dirty="0">
                <a:latin typeface="Calibri" pitchFamily="34" charset="0"/>
              </a:rPr>
              <a:t>do 30. listopadu 2022</a:t>
            </a:r>
            <a:r>
              <a:rPr lang="cs-CZ" altLang="cs-CZ" sz="2800" dirty="0">
                <a:latin typeface="Calibri" pitchFamily="34" charset="0"/>
              </a:rPr>
              <a:t>, max. 2 přihlášky</a:t>
            </a:r>
          </a:p>
          <a:p>
            <a:pPr eaLnBrk="1" hangingPunct="1">
              <a:defRPr/>
            </a:pPr>
            <a:r>
              <a:rPr lang="cs-CZ" altLang="cs-CZ" sz="2800" b="1" dirty="0">
                <a:latin typeface="Calibri" pitchFamily="34" charset="0"/>
              </a:rPr>
              <a:t>1. kolo: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800" dirty="0">
                <a:latin typeface="Calibri" pitchFamily="34" charset="0"/>
              </a:rPr>
              <a:t>	</a:t>
            </a:r>
            <a:r>
              <a:rPr lang="cs-CZ" altLang="cs-CZ" sz="2800" u="sng" dirty="0">
                <a:latin typeface="Calibri" pitchFamily="34" charset="0"/>
              </a:rPr>
              <a:t>do 1. 3. 2023</a:t>
            </a:r>
            <a:r>
              <a:rPr lang="cs-CZ" altLang="cs-CZ" sz="2800" dirty="0">
                <a:latin typeface="Calibri" pitchFamily="34" charset="0"/>
              </a:rPr>
              <a:t>, max. 2 přihlášky (i ti, kteří podávali přihlášky do oborů s talentovou zkouškou, tedy může podat i čtyři přihlášky)</a:t>
            </a:r>
            <a:endParaRPr lang="cs-CZ" altLang="cs-CZ" sz="2800" b="1" dirty="0">
              <a:latin typeface="Calibri" pitchFamily="34" charset="0"/>
            </a:endParaRPr>
          </a:p>
        </p:txBody>
      </p:sp>
    </p:spTree>
  </p:cSld>
  <p:clrMapOvr>
    <a:masterClrMapping/>
  </p:clrMapOvr>
  <p:transition advTm="5208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dirty="0"/>
              <a:t>Přihlášky na SŠ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84313"/>
            <a:ext cx="8610600" cy="51816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cs-CZ" altLang="cs-CZ" sz="2800" dirty="0">
                <a:latin typeface="Calibri" pitchFamily="34" charset="0"/>
              </a:rPr>
              <a:t>- žáci naší školy ji dostanou vyplněnou svým  jménem a známkami  s  pololetním výpisem vysvědčení – není barevná</a:t>
            </a:r>
          </a:p>
          <a:p>
            <a:pPr marL="609600" indent="-609600" eaLnBrk="1" hangingPunct="1">
              <a:buNone/>
            </a:pPr>
            <a:r>
              <a:rPr lang="cs-CZ" altLang="cs-CZ" sz="2800" dirty="0">
                <a:latin typeface="Calibri" pitchFamily="34" charset="0"/>
              </a:rPr>
              <a:t> - možnost ke koupení v SEVT – i objednat </a:t>
            </a:r>
          </a:p>
          <a:p>
            <a:pPr marL="609600" indent="-609600" eaLnBrk="1" hangingPunct="1">
              <a:buNone/>
            </a:pPr>
            <a:endParaRPr lang="cs-CZ" altLang="cs-CZ" sz="2800" dirty="0">
              <a:latin typeface="Calibri" pitchFamily="34" charset="0"/>
            </a:endParaRPr>
          </a:p>
          <a:p>
            <a:pPr marL="609600" indent="-609600" eaLnBrk="1" hangingPunct="1">
              <a:buNone/>
            </a:pPr>
            <a:r>
              <a:rPr lang="cs-CZ" altLang="cs-CZ" sz="2800" dirty="0">
                <a:latin typeface="Calibri" pitchFamily="34" charset="0"/>
              </a:rPr>
              <a:t> - možnost stažení z internetu ze stránek </a:t>
            </a:r>
            <a:r>
              <a:rPr lang="cs-CZ" altLang="cs-CZ" sz="2800" dirty="0">
                <a:latin typeface="Calibri" pitchFamily="34" charset="0"/>
                <a:hlinkClick r:id="rId2"/>
              </a:rPr>
              <a:t>http://www.msmt.cz</a:t>
            </a:r>
            <a:endParaRPr lang="cs-CZ" altLang="cs-CZ" sz="2800" dirty="0">
              <a:latin typeface="Calibri" pitchFamily="34" charset="0"/>
            </a:endParaRPr>
          </a:p>
          <a:p>
            <a:pPr marL="609600" indent="-609600" eaLnBrk="1" hangingPunct="1">
              <a:buNone/>
            </a:pPr>
            <a:r>
              <a:rPr lang="cs-CZ" altLang="cs-CZ" sz="2800" dirty="0">
                <a:latin typeface="Calibri" pitchFamily="34" charset="0"/>
              </a:rPr>
              <a:t> -některé školy ji mají na vlastních webových stránkách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888573740"/>
      </p:ext>
    </p:extLst>
  </p:cSld>
  <p:clrMapOvr>
    <a:masterClrMapping/>
  </p:clrMapOvr>
  <p:transition advTm="1984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496" y="764704"/>
            <a:ext cx="867645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itchFamily="34" charset="0"/>
                <a:cs typeface="Calibri" pitchFamily="34" charset="0"/>
              </a:rPr>
              <a:t>Uchazeč (nebo zákonný zástupce nezletilého uchazeče) podává přihlášku do denní formy vzdělávání na střední škole </a:t>
            </a:r>
            <a:r>
              <a:rPr lang="cs-CZ" sz="2000" b="1" dirty="0">
                <a:latin typeface="Calibri" pitchFamily="34" charset="0"/>
                <a:cs typeface="Calibri" pitchFamily="34" charset="0"/>
              </a:rPr>
              <a:t>řediteli střední školy</a:t>
            </a:r>
            <a:r>
              <a:rPr lang="cs-CZ" sz="2000" dirty="0">
                <a:latin typeface="Calibri" pitchFamily="34" charset="0"/>
                <a:cs typeface="Calibri" pitchFamily="34" charset="0"/>
              </a:rPr>
              <a:t> do </a:t>
            </a:r>
            <a:r>
              <a:rPr lang="cs-CZ" sz="2000" b="1" dirty="0">
                <a:latin typeface="Calibri" pitchFamily="34" charset="0"/>
                <a:cs typeface="Calibri" pitchFamily="34" charset="0"/>
              </a:rPr>
              <a:t>1. března 2023</a:t>
            </a:r>
            <a:r>
              <a:rPr lang="cs-CZ" sz="2000" dirty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itchFamily="34" charset="0"/>
                <a:cs typeface="Calibri" pitchFamily="34" charset="0"/>
              </a:rPr>
              <a:t>V případě, že uchazeč podává přihlášku do oborů vzdělání s talentovou zkouškou, je termín odevzdání přihlášky do </a:t>
            </a:r>
            <a:r>
              <a:rPr lang="cs-CZ" sz="2000" b="1" dirty="0">
                <a:latin typeface="Calibri" pitchFamily="34" charset="0"/>
                <a:cs typeface="Calibri" pitchFamily="34" charset="0"/>
              </a:rPr>
              <a:t>30. listopadu 2022</a:t>
            </a:r>
            <a:r>
              <a:rPr lang="cs-CZ" sz="2000" dirty="0">
                <a:latin typeface="Calibri" pitchFamily="34" charset="0"/>
                <a:cs typeface="Calibri" pitchFamily="34" charset="0"/>
              </a:rPr>
              <a:t>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itchFamily="34" charset="0"/>
                <a:cs typeface="Calibri" pitchFamily="34" charset="0"/>
              </a:rPr>
              <a:t>Přihláška se podává na předepsaném tiskopisu.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Pro první kolo přijímacího řízení do denní formy vzdělávání lze podat dvě přihlášky.</a:t>
            </a:r>
            <a:r>
              <a:rPr lang="cs-CZ" sz="20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marL="342900" indent="-342900"/>
            <a:r>
              <a:rPr lang="cs-CZ" sz="2000" dirty="0">
                <a:latin typeface="Calibri" pitchFamily="34" charset="0"/>
                <a:cs typeface="Calibri" pitchFamily="34" charset="0"/>
              </a:rPr>
              <a:t>        Pokud uchazeč podává dvě přihlášky, uvede na každé z nich také údaj o škole a oboru vzdělání, kam podává druhou přihlášku- přihlášky jsou 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stejné</a:t>
            </a:r>
            <a:r>
              <a:rPr lang="cs-CZ" sz="2000" dirty="0">
                <a:latin typeface="Calibri" pitchFamily="34" charset="0"/>
                <a:cs typeface="Calibri" pitchFamily="34" charset="0"/>
              </a:rPr>
              <a:t>. Součástí přihlášky nezletilého uchazeče je jeho souhlasné vyjádření. (Podáním přihlášky do oboru vzdělání s talentovou zkouškou není dotčeno právo uchazeče podat přihlášku(y) ke vzdělávání v oboru vzdělání bez talentové zkoušky.)</a:t>
            </a:r>
          </a:p>
          <a:p>
            <a:r>
              <a:rPr lang="cs-CZ" dirty="0">
                <a:latin typeface="Calibri" pitchFamily="34" charset="0"/>
                <a:cs typeface="Calibri" pitchFamily="34" charset="0"/>
              </a:rPr>
              <a:t> 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991100"/>
            <a:ext cx="3083052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89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sz="4800" b="1" i="1" dirty="0">
                <a:latin typeface="Calibri" pitchFamily="34" charset="0"/>
              </a:rPr>
              <a:t>  </a:t>
            </a:r>
            <a:r>
              <a:rPr lang="cs-CZ" altLang="cs-CZ" sz="2800" b="1" dirty="0">
                <a:latin typeface="Calibri" pitchFamily="34" charset="0"/>
              </a:rPr>
              <a:t>Za vyplnění přihlášky a její doručení na SŠ odpovídá</a:t>
            </a:r>
          </a:p>
          <a:p>
            <a:pPr>
              <a:buNone/>
            </a:pPr>
            <a:r>
              <a:rPr lang="cs-CZ" altLang="cs-CZ" sz="2800" b="1" dirty="0">
                <a:latin typeface="Calibri" pitchFamily="34" charset="0"/>
              </a:rPr>
              <a:t>   zákonný zástupce nezletilého uchazeče.</a:t>
            </a:r>
          </a:p>
          <a:p>
            <a:pPr>
              <a:buNone/>
            </a:pPr>
            <a:endParaRPr lang="cs-CZ" altLang="cs-CZ" sz="2800" b="1" dirty="0">
              <a:latin typeface="Calibri" pitchFamily="34" charset="0"/>
            </a:endParaRPr>
          </a:p>
          <a:p>
            <a:pPr>
              <a:buNone/>
            </a:pPr>
            <a:r>
              <a:rPr lang="cs-CZ" sz="2800" b="1" dirty="0">
                <a:latin typeface="Calibri" pitchFamily="34" charset="0"/>
              </a:rPr>
              <a:t>    Poslat doporučeně poštou – doklad si uschovat</a:t>
            </a:r>
          </a:p>
          <a:p>
            <a:pPr>
              <a:buNone/>
            </a:pPr>
            <a:r>
              <a:rPr lang="cs-CZ" sz="2800" b="1" dirty="0">
                <a:latin typeface="Calibri" pitchFamily="34" charset="0"/>
              </a:rPr>
              <a:t>    Donést osobně, ale vzít si potvrzení o přijetí</a:t>
            </a:r>
            <a:endParaRPr lang="cs-CZ" sz="28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"/>
    </mc:Choice>
    <mc:Fallback xmlns="">
      <p:transition spd="slow" advTm="70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Přihlášky na střední školy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27242"/>
            <a:ext cx="3167453" cy="45720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950" y="1340768"/>
            <a:ext cx="451485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743892"/>
              </p:ext>
            </p:extLst>
          </p:nvPr>
        </p:nvGraphicFramePr>
        <p:xfrm>
          <a:off x="-396552" y="-963488"/>
          <a:ext cx="5516563" cy="823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534293" imgH="6416596" progId="AcroExch.Document.DC">
                  <p:embed/>
                </p:oleObj>
              </mc:Choice>
              <mc:Fallback>
                <p:oleObj name="Acrobat Document" r:id="rId3" imgW="4534293" imgH="6416596" progId="AcroExch.Document.DC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96552" y="-963488"/>
                        <a:ext cx="5516563" cy="823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bdélník 9"/>
          <p:cNvSpPr/>
          <p:nvPr/>
        </p:nvSpPr>
        <p:spPr>
          <a:xfrm>
            <a:off x="4860032" y="332656"/>
            <a:ext cx="428396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Tx/>
              <a:buChar char="•"/>
            </a:pPr>
            <a:r>
              <a:rPr lang="cs-CZ" altLang="cs-CZ" u="sng" dirty="0">
                <a:latin typeface="Calibri" pitchFamily="34" charset="0"/>
              </a:rPr>
              <a:t>OZP </a:t>
            </a:r>
            <a:r>
              <a:rPr lang="cs-CZ" altLang="cs-CZ" dirty="0">
                <a:latin typeface="Calibri" pitchFamily="34" charset="0"/>
              </a:rPr>
              <a:t>= osoba se zdravotním                postižením</a:t>
            </a:r>
          </a:p>
          <a:p>
            <a:pPr marL="457200" indent="-457200">
              <a:spcBef>
                <a:spcPts val="1200"/>
              </a:spcBef>
              <a:buFontTx/>
              <a:buChar char="•"/>
            </a:pPr>
            <a:r>
              <a:rPr lang="cs-CZ" altLang="cs-CZ" u="sng" dirty="0">
                <a:latin typeface="Calibri" pitchFamily="34" charset="0"/>
              </a:rPr>
              <a:t>Ročník SŠ </a:t>
            </a:r>
            <a:r>
              <a:rPr lang="cs-CZ" altLang="cs-CZ" dirty="0">
                <a:latin typeface="Calibri" pitchFamily="34" charset="0"/>
              </a:rPr>
              <a:t>– nevyplňuje se</a:t>
            </a:r>
          </a:p>
          <a:p>
            <a:pPr>
              <a:spcBef>
                <a:spcPts val="1200"/>
              </a:spcBef>
              <a:buFontTx/>
              <a:buChar char="•"/>
              <a:tabLst>
                <a:tab pos="536575" algn="l"/>
              </a:tabLst>
            </a:pPr>
            <a:r>
              <a:rPr lang="cs-CZ" altLang="cs-CZ" b="1" u="sng" dirty="0">
                <a:solidFill>
                  <a:schemeClr val="accent2"/>
                </a:solidFill>
                <a:latin typeface="Calibri" pitchFamily="34" charset="0"/>
              </a:rPr>
              <a:t>OBĚ PŘIHLÁŠKY BUDOU TOTOŽNÉ </a:t>
            </a:r>
            <a:r>
              <a:rPr lang="cs-CZ" altLang="cs-CZ" b="1" dirty="0">
                <a:solidFill>
                  <a:schemeClr val="accent2"/>
                </a:solidFill>
                <a:latin typeface="Calibri" pitchFamily="34" charset="0"/>
              </a:rPr>
              <a:t>                          </a:t>
            </a:r>
            <a:r>
              <a:rPr lang="cs-CZ" altLang="cs-CZ" dirty="0">
                <a:solidFill>
                  <a:schemeClr val="accent2"/>
                </a:solidFill>
                <a:latin typeface="Calibri" pitchFamily="34" charset="0"/>
              </a:rPr>
              <a:t>(stejné pořadí škol)</a:t>
            </a:r>
          </a:p>
          <a:p>
            <a:pPr marL="457200" indent="-457200">
              <a:spcBef>
                <a:spcPts val="1200"/>
              </a:spcBef>
              <a:buFontTx/>
              <a:buChar char="•"/>
            </a:pPr>
            <a:r>
              <a:rPr lang="cs-CZ" altLang="cs-CZ" u="sng" dirty="0">
                <a:latin typeface="Calibri" pitchFamily="34" charset="0"/>
              </a:rPr>
              <a:t>Obor vzdělání </a:t>
            </a:r>
            <a:r>
              <a:rPr lang="cs-CZ" altLang="cs-CZ" dirty="0">
                <a:latin typeface="Calibri" pitchFamily="34" charset="0"/>
              </a:rPr>
              <a:t>- kód i název </a:t>
            </a:r>
          </a:p>
          <a:p>
            <a:pPr marL="457200" indent="-457200">
              <a:spcBef>
                <a:spcPts val="1200"/>
              </a:spcBef>
              <a:buFontTx/>
              <a:buChar char="•"/>
            </a:pPr>
            <a:r>
              <a:rPr lang="cs-CZ" altLang="cs-CZ" u="sng" dirty="0">
                <a:latin typeface="Calibri" pitchFamily="34" charset="0"/>
              </a:rPr>
              <a:t>Termín přijímací zkoušky –</a:t>
            </a:r>
            <a:r>
              <a:rPr lang="cs-CZ" altLang="cs-CZ" dirty="0">
                <a:latin typeface="Calibri" pitchFamily="34" charset="0"/>
              </a:rPr>
              <a:t> SŠ je vyhlásí do konce ledna–  vyplní se tak, aby se termíny nepřekrývaly</a:t>
            </a:r>
            <a:endParaRPr lang="cs-CZ" altLang="cs-CZ" u="sng" dirty="0">
              <a:latin typeface="Calibri" pitchFamily="34" charset="0"/>
            </a:endParaRPr>
          </a:p>
          <a:p>
            <a:pPr marL="457200" indent="-457200">
              <a:spcBef>
                <a:spcPts val="1200"/>
              </a:spcBef>
              <a:buFontTx/>
              <a:buChar char="•"/>
            </a:pPr>
            <a:r>
              <a:rPr lang="cs-CZ" altLang="cs-CZ" u="sng" dirty="0">
                <a:latin typeface="Calibri" pitchFamily="34" charset="0"/>
              </a:rPr>
              <a:t>Lékařský posudek </a:t>
            </a:r>
            <a:r>
              <a:rPr lang="cs-CZ" altLang="cs-CZ" dirty="0">
                <a:latin typeface="Calibri" pitchFamily="34" charset="0"/>
              </a:rPr>
              <a:t>– u těch oborů, které ho vyžadují (PLP)</a:t>
            </a:r>
          </a:p>
        </p:txBody>
      </p:sp>
    </p:spTree>
    <p:custDataLst>
      <p:tags r:id="rId1"/>
    </p:custDataLst>
  </p:cSld>
  <p:clrMapOvr>
    <a:masterClrMapping/>
  </p:clrMapOvr>
  <p:transition advTm="5488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92613" cy="660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572000" y="2924944"/>
            <a:ext cx="4134297" cy="4077072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2000" kern="0" dirty="0">
              <a:solidFill>
                <a:srgbClr val="FF0000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Přímá spojovací čára 9"/>
          <p:cNvCxnSpPr/>
          <p:nvPr/>
        </p:nvCxnSpPr>
        <p:spPr>
          <a:xfrm flipH="1">
            <a:off x="2555776" y="4221088"/>
            <a:ext cx="2304256" cy="9361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4427984" y="332656"/>
            <a:ext cx="518457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cs-CZ" altLang="cs-CZ" sz="3200" dirty="0"/>
              <a:t> </a:t>
            </a:r>
            <a:r>
              <a:rPr lang="cs-CZ" altLang="cs-CZ" sz="3200" dirty="0">
                <a:latin typeface="Calibri" pitchFamily="34" charset="0"/>
                <a:cs typeface="Calibri" pitchFamily="34" charset="0"/>
              </a:rPr>
              <a:t>IZO školy:102 943 249</a:t>
            </a:r>
            <a:endParaRPr lang="cs-CZ" altLang="cs-CZ" sz="3200" b="1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3200" dirty="0">
                <a:latin typeface="Calibri" pitchFamily="34" charset="0"/>
                <a:cs typeface="Calibri" pitchFamily="34" charset="0"/>
              </a:rPr>
              <a:t>  </a:t>
            </a:r>
            <a:r>
              <a:rPr lang="cs-CZ" altLang="cs-CZ" sz="2000" dirty="0">
                <a:latin typeface="Calibri" pitchFamily="34" charset="0"/>
                <a:cs typeface="Calibri" pitchFamily="34" charset="0"/>
              </a:rPr>
              <a:t>vyplňuje se 8.ročník a pololetí 9.ročníku</a:t>
            </a:r>
          </a:p>
          <a:p>
            <a:pPr>
              <a:spcBef>
                <a:spcPct val="0"/>
              </a:spcBef>
              <a:defRPr/>
            </a:pPr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chování a předměty: </a:t>
            </a:r>
            <a:r>
              <a:rPr lang="cs-CZ" altLang="cs-CZ" b="1" dirty="0">
                <a:latin typeface="Calibri" pitchFamily="34" charset="0"/>
                <a:cs typeface="Calibri" pitchFamily="34" charset="0"/>
              </a:rPr>
              <a:t>Český jazyk a literatura, Anglický jazyk,Německý jazyk, Dějepis, Občanská výchova, Matematika,  Fyzika, Zeměpis, Přírodopis, Výchova ke zdraví, Chemie, Hudební výchova, Výtvarná výchova, Praktické činnosti, Tělesná výchova, jednotlivé povinně volitelné předměty</a:t>
            </a:r>
            <a:endParaRPr lang="cs-CZ" altLang="cs-CZ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572000" y="44371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altLang="cs-CZ" b="1" kern="0" dirty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Možnost přiložit k přihlášce na zvláštním papíře</a:t>
            </a:r>
          </a:p>
          <a:p>
            <a:pPr>
              <a:defRPr/>
            </a:pPr>
            <a:r>
              <a:rPr lang="cs-CZ" altLang="cs-CZ" kern="0" dirty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(podle požadavků školy a uvážení rodičů):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4427984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Calibri" pitchFamily="34" charset="0"/>
                <a:cs typeface="Times New Roman" panose="02020603050405020304" pitchFamily="18" charset="0"/>
              </a:rPr>
              <a:t>zprávu z PPP (musí být aktuální)</a:t>
            </a:r>
            <a:endParaRPr lang="cs-CZ" dirty="0">
              <a:latin typeface="Calibri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Calibri" pitchFamily="34" charset="0"/>
                <a:cs typeface="Times New Roman" panose="02020603050405020304" pitchFamily="18" charset="0"/>
              </a:rPr>
              <a:t>potvrzení o umístění v soutěžích (diplomy, ocenění)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Calibri" pitchFamily="34" charset="0"/>
                <a:cs typeface="Times New Roman" panose="02020603050405020304" pitchFamily="18" charset="0"/>
              </a:rPr>
              <a:t>potvrzení o zájmech…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cs-CZ" altLang="cs-CZ" dirty="0"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71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/>
              <a:t>Potvrzení přihlášky na ZŠ</a:t>
            </a:r>
          </a:p>
        </p:txBody>
      </p:sp>
      <p:sp>
        <p:nvSpPr>
          <p:cNvPr id="5" name="Obdélník 4"/>
          <p:cNvSpPr/>
          <p:nvPr/>
        </p:nvSpPr>
        <p:spPr>
          <a:xfrm>
            <a:off x="643114" y="3645024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cs-CZ" altLang="cs-CZ" sz="2400" dirty="0">
                <a:latin typeface="Calibri" pitchFamily="34" charset="0"/>
              </a:rPr>
              <a:t>Odevzdat (nejlépe, co nejdříve po 1. pololetí) </a:t>
            </a:r>
            <a:r>
              <a:rPr lang="cs-CZ" altLang="cs-CZ" sz="2400" b="1" dirty="0">
                <a:latin typeface="Calibri" pitchFamily="34" charset="0"/>
              </a:rPr>
              <a:t>třídnímu učiteli</a:t>
            </a:r>
            <a:r>
              <a:rPr lang="cs-CZ" altLang="cs-CZ" sz="2400" dirty="0">
                <a:latin typeface="Calibri" pitchFamily="34" charset="0"/>
              </a:rPr>
              <a:t>, který zkontroluje a dá k potvrzení řediteli školy.</a:t>
            </a:r>
          </a:p>
          <a:p>
            <a:pPr>
              <a:spcBef>
                <a:spcPct val="0"/>
              </a:spcBef>
              <a:defRPr/>
            </a:pPr>
            <a:endParaRPr lang="cs-CZ" altLang="cs-CZ" sz="2400" dirty="0">
              <a:latin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2400" dirty="0">
                <a:latin typeface="Calibri" pitchFamily="34" charset="0"/>
              </a:rPr>
              <a:t>Třídní učitel vrátí potvrzenou přihlášku </a:t>
            </a:r>
            <a:r>
              <a:rPr lang="cs-CZ" altLang="cs-CZ" sz="2400" b="1" dirty="0">
                <a:latin typeface="Calibri" pitchFamily="34" charset="0"/>
              </a:rPr>
              <a:t>žákovi a rodiče ji odevzdají nebo pošlou doporučeným dopisem - do 1. 3. 2021 na SŠ.</a:t>
            </a:r>
          </a:p>
        </p:txBody>
      </p:sp>
      <p:sp>
        <p:nvSpPr>
          <p:cNvPr id="6" name="Text Box 2436"/>
          <p:cNvSpPr txBox="1">
            <a:spLocks noChangeArrowheads="1"/>
          </p:cNvSpPr>
          <p:nvPr/>
        </p:nvSpPr>
        <p:spPr bwMode="auto">
          <a:xfrm>
            <a:off x="460197" y="1844824"/>
            <a:ext cx="8135938" cy="11387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sz="2000" dirty="0"/>
              <a:t>V souladu s § 1 odst. 7 vyhlášky č. 353/2016 Sb. školy nemohou v přijímacím řízení hodnotit hodnocení na vysvědčení za druhé pololetí školního roku 2019/2020</a:t>
            </a:r>
            <a:r>
              <a:rPr lang="cs-CZ" sz="2800" dirty="0"/>
              <a:t>.</a:t>
            </a:r>
            <a:endParaRPr lang="cs-CZ" altLang="cs-CZ" sz="2800" b="1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2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347713" cy="1091208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/>
              <a:t>Termín přijímacích zkoušek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00808"/>
            <a:ext cx="8136905" cy="4896544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582930" indent="-514350">
              <a:buNone/>
            </a:pPr>
            <a:endParaRPr lang="cs-CZ" altLang="cs-CZ" sz="2800" dirty="0">
              <a:latin typeface="Calibri" pitchFamily="34" charset="0"/>
            </a:endParaRPr>
          </a:p>
          <a:p>
            <a:pPr marL="514350" indent="-514350">
              <a:buNone/>
            </a:pPr>
            <a:r>
              <a:rPr lang="cs-CZ" altLang="cs-CZ" sz="2800" dirty="0">
                <a:latin typeface="Calibri" pitchFamily="34" charset="0"/>
              </a:rPr>
              <a:t>1. termín </a:t>
            </a:r>
          </a:p>
          <a:p>
            <a:pPr marL="514350" indent="-514350">
              <a:buNone/>
            </a:pPr>
            <a:r>
              <a:rPr lang="cs-CZ" altLang="cs-CZ" sz="2800" dirty="0">
                <a:latin typeface="Calibri" pitchFamily="34" charset="0"/>
              </a:rPr>
              <a:t>        13. dubna 2023 – pro čtyřleté obory vzdělání</a:t>
            </a:r>
          </a:p>
          <a:p>
            <a:pPr marL="514350" indent="-514350">
              <a:buNone/>
            </a:pPr>
            <a:r>
              <a:rPr lang="cs-CZ" altLang="cs-CZ" sz="2800" dirty="0">
                <a:latin typeface="Calibri" pitchFamily="34" charset="0"/>
              </a:rPr>
              <a:t>        17. dubna 2023 – pro obory víceletých gymnázií</a:t>
            </a:r>
          </a:p>
          <a:p>
            <a:pPr marL="514350" indent="-514350">
              <a:buNone/>
            </a:pPr>
            <a:r>
              <a:rPr lang="cs-CZ" altLang="cs-CZ" sz="2800" dirty="0">
                <a:latin typeface="Calibri" pitchFamily="34" charset="0"/>
              </a:rPr>
              <a:t>2. termín </a:t>
            </a:r>
          </a:p>
          <a:p>
            <a:pPr marL="514350" indent="-514350">
              <a:buNone/>
            </a:pPr>
            <a:r>
              <a:rPr lang="cs-CZ" altLang="cs-CZ" sz="2800" dirty="0">
                <a:latin typeface="Calibri" pitchFamily="34" charset="0"/>
              </a:rPr>
              <a:t>         14. dubna 2023– pro čtyřleté obory vzdělání</a:t>
            </a:r>
          </a:p>
          <a:p>
            <a:pPr marL="514350" indent="-514350">
              <a:buNone/>
            </a:pPr>
            <a:r>
              <a:rPr lang="cs-CZ" altLang="cs-CZ" sz="2800" dirty="0">
                <a:latin typeface="Calibri" pitchFamily="34" charset="0"/>
              </a:rPr>
              <a:t>         18. dubna 2023 – pro obory víceletých gymnázií</a:t>
            </a:r>
          </a:p>
          <a:p>
            <a:pPr>
              <a:buNone/>
            </a:pPr>
            <a:r>
              <a:rPr lang="cs-CZ" altLang="cs-CZ" sz="2800" dirty="0">
                <a:latin typeface="Calibri" pitchFamily="34" charset="0"/>
              </a:rPr>
              <a:t>Náhradní termíny :</a:t>
            </a:r>
          </a:p>
          <a:p>
            <a:pPr marL="582930" indent="-514350">
              <a:buNone/>
            </a:pPr>
            <a:r>
              <a:rPr lang="cs-CZ" altLang="cs-CZ" sz="2800" dirty="0">
                <a:latin typeface="Calibri" pitchFamily="34" charset="0"/>
              </a:rPr>
              <a:t>1. termín -10. května 2023</a:t>
            </a:r>
          </a:p>
          <a:p>
            <a:pPr marL="582930" indent="-514350">
              <a:buNone/>
            </a:pPr>
            <a:r>
              <a:rPr lang="cs-CZ" altLang="cs-CZ" sz="2800" dirty="0">
                <a:latin typeface="Calibri" pitchFamily="34" charset="0"/>
              </a:rPr>
              <a:t>2. termín  - 11. května 2023</a:t>
            </a:r>
          </a:p>
          <a:p>
            <a:pPr marL="582930" indent="-514350">
              <a:buNone/>
            </a:pPr>
            <a:endParaRPr lang="cs-CZ" altLang="cs-CZ" sz="2800" dirty="0">
              <a:latin typeface="Calibri" pitchFamily="34" charset="0"/>
            </a:endParaRPr>
          </a:p>
          <a:p>
            <a:pPr marL="582930" indent="-514350">
              <a:buAutoNum type="arabicPeriod"/>
            </a:pPr>
            <a:endParaRPr lang="cs-CZ" altLang="cs-CZ" sz="2800" dirty="0"/>
          </a:p>
          <a:p>
            <a:pPr eaLnBrk="1" hangingPunct="1">
              <a:buNone/>
            </a:pPr>
            <a:endParaRPr lang="cs-CZ" altLang="cs-CZ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1501060"/>
      </p:ext>
    </p:extLst>
  </p:cSld>
  <p:clrMapOvr>
    <a:masterClrMapping/>
  </p:clrMapOvr>
  <p:transition advTm="3592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980728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800" b="1" dirty="0">
                <a:latin typeface="Calibri" pitchFamily="34" charset="0"/>
              </a:rPr>
              <a:t>Termíny přijímacích zkoušek </a:t>
            </a:r>
            <a:r>
              <a:rPr lang="cs-CZ" altLang="cs-CZ" sz="2800" dirty="0">
                <a:latin typeface="Calibri" pitchFamily="34" charset="0"/>
              </a:rPr>
              <a:t>se nevztahují na </a:t>
            </a:r>
          </a:p>
          <a:p>
            <a:pPr eaLnBrk="1" hangingPunct="1"/>
            <a:r>
              <a:rPr lang="cs-CZ" altLang="cs-CZ" sz="2800" dirty="0">
                <a:latin typeface="Calibri" pitchFamily="34" charset="0"/>
              </a:rPr>
              <a:t>obory vzdělání se </a:t>
            </a:r>
            <a:r>
              <a:rPr lang="cs-CZ" altLang="cs-CZ" sz="2800" dirty="0">
                <a:solidFill>
                  <a:schemeClr val="accent1"/>
                </a:solidFill>
                <a:latin typeface="Calibri" pitchFamily="34" charset="0"/>
              </a:rPr>
              <a:t>závěrečnou zkouškou, </a:t>
            </a:r>
          </a:p>
          <a:p>
            <a:pPr eaLnBrk="1" hangingPunct="1"/>
            <a:r>
              <a:rPr lang="cs-CZ" altLang="cs-CZ" sz="2800" dirty="0">
                <a:solidFill>
                  <a:schemeClr val="accent1"/>
                </a:solidFill>
                <a:latin typeface="Calibri" pitchFamily="34" charset="0"/>
              </a:rPr>
              <a:t>obory vzdělání s výučním listem </a:t>
            </a:r>
            <a:r>
              <a:rPr lang="cs-CZ" altLang="cs-CZ" sz="2800" dirty="0">
                <a:latin typeface="Calibri" pitchFamily="34" charset="0"/>
              </a:rPr>
              <a:t>– kde lze konat přijímací zkoušku (</a:t>
            </a:r>
            <a:r>
              <a:rPr lang="cs-CZ" altLang="cs-CZ" sz="2800" dirty="0">
                <a:solidFill>
                  <a:schemeClr val="accent2"/>
                </a:solidFill>
                <a:latin typeface="Calibri" pitchFamily="34" charset="0"/>
              </a:rPr>
              <a:t>pohovor</a:t>
            </a:r>
            <a:r>
              <a:rPr lang="cs-CZ" altLang="cs-CZ" sz="2800" dirty="0">
                <a:latin typeface="Calibri" pitchFamily="34" charset="0"/>
              </a:rPr>
              <a:t>) v období od 22. 4 – 30.4 </a:t>
            </a:r>
          </a:p>
          <a:p>
            <a:pPr eaLnBrk="1" hangingPunct="1"/>
            <a:r>
              <a:rPr lang="cs-CZ" altLang="cs-CZ" sz="2800" dirty="0">
                <a:latin typeface="Calibri" pitchFamily="34" charset="0"/>
              </a:rPr>
              <a:t>dále se nevztahují na obory SŠ skupiny Umění a užité umění – kde se koná talentová zkouška od 2.1. do 15.1.</a:t>
            </a:r>
          </a:p>
          <a:p>
            <a:pPr eaLnBrk="1" hangingPunct="1"/>
            <a:r>
              <a:rPr lang="cs-CZ" altLang="cs-CZ" sz="2800" dirty="0">
                <a:latin typeface="Calibri" pitchFamily="34" charset="0"/>
              </a:rPr>
              <a:t>a obory vzdělání konzervatoří, kde se koná talentová zkouška od 15.1. do 31.1.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6"/>
    </mc:Choice>
    <mc:Fallback xmlns="">
      <p:transition spd="slow" advTm="173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sz="3600" dirty="0">
                <a:latin typeface="Calibri" pitchFamily="34" charset="0"/>
              </a:rPr>
              <a:t>Program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844824"/>
            <a:ext cx="8712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>
                <a:latin typeface="Calibri" pitchFamily="34" charset="0"/>
              </a:rPr>
              <a:t>Kam na školu?</a:t>
            </a:r>
          </a:p>
          <a:p>
            <a:pPr eaLnBrk="1" hangingPunct="1">
              <a:defRPr/>
            </a:pPr>
            <a:r>
              <a:rPr lang="cs-CZ" altLang="cs-CZ" sz="2800" dirty="0">
                <a:latin typeface="Calibri" pitchFamily="34" charset="0"/>
              </a:rPr>
              <a:t>Informace k přijímacímu řízení  pro rodiče žáků 9. tříd</a:t>
            </a:r>
          </a:p>
          <a:p>
            <a:pPr eaLnBrk="1" hangingPunct="1">
              <a:defRPr/>
            </a:pPr>
            <a:r>
              <a:rPr lang="cs-CZ" altLang="cs-CZ" sz="2800" dirty="0">
                <a:latin typeface="Calibri" pitchFamily="34" charset="0"/>
              </a:rPr>
              <a:t>Dotazy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sz="2800" u="sng">
                <a:latin typeface="Calibri" pitchFamily="34" charset="0"/>
              </a:rPr>
              <a:t>Prezentace </a:t>
            </a:r>
            <a:r>
              <a:rPr lang="cs-CZ" altLang="cs-CZ" sz="2800" u="sng" dirty="0">
                <a:latin typeface="Calibri" pitchFamily="34" charset="0"/>
              </a:rPr>
              <a:t>bude uložena na: webových stránkách školy</a:t>
            </a:r>
          </a:p>
          <a:p>
            <a:pPr marL="0" indent="0">
              <a:buNone/>
              <a:defRPr/>
            </a:pPr>
            <a:r>
              <a:rPr lang="cs-CZ" altLang="cs-CZ" sz="2800" dirty="0">
                <a:latin typeface="Calibri" pitchFamily="34" charset="0"/>
              </a:rPr>
              <a:t>         </a:t>
            </a:r>
            <a:r>
              <a:rPr lang="cs-CZ" altLang="cs-CZ" sz="2800" dirty="0">
                <a:latin typeface="Calibri" pitchFamily="34" charset="0"/>
                <a:hlinkClick r:id="rId2"/>
              </a:rPr>
              <a:t>http://www.</a:t>
            </a:r>
            <a:r>
              <a:rPr lang="cs-CZ" altLang="cs-CZ" sz="2800" dirty="0" err="1">
                <a:latin typeface="Calibri" pitchFamily="34" charset="0"/>
                <a:hlinkClick r:id="rId2"/>
              </a:rPr>
              <a:t>zsbites.cz</a:t>
            </a:r>
            <a:r>
              <a:rPr lang="cs-CZ" altLang="cs-CZ" sz="2800" dirty="0">
                <a:latin typeface="Calibri" pitchFamily="34" charset="0"/>
                <a:hlinkClick r:id="rId2"/>
              </a:rPr>
              <a:t>/</a:t>
            </a:r>
            <a:endParaRPr lang="cs-CZ" altLang="cs-CZ" sz="2800" dirty="0">
              <a:latin typeface="Calibri" pitchFamily="34" charset="0"/>
            </a:endParaRPr>
          </a:p>
          <a:p>
            <a:pPr marL="0" indent="0">
              <a:buNone/>
              <a:defRPr/>
            </a:pPr>
            <a:endParaRPr lang="cs-CZ" altLang="cs-CZ" sz="2800" dirty="0">
              <a:latin typeface="Calibri" pitchFamily="34" charset="0"/>
            </a:endParaRPr>
          </a:p>
        </p:txBody>
      </p:sp>
    </p:spTree>
  </p:cSld>
  <p:clrMapOvr>
    <a:masterClrMapping/>
  </p:clrMapOvr>
  <p:transition advTm="1984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720725" y="284163"/>
            <a:ext cx="7704138" cy="108426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/>
              <a:t>Po 1.kole přijímacích zkoušek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idx="1"/>
          </p:nvPr>
        </p:nvSpPr>
        <p:spPr>
          <a:xfrm>
            <a:off x="323850" y="1557338"/>
            <a:ext cx="8569325" cy="4203700"/>
          </a:xfrm>
          <a:noFill/>
        </p:spPr>
        <p:txBody>
          <a:bodyPr>
            <a:noAutofit/>
          </a:bodyPr>
          <a:lstStyle/>
          <a:p>
            <a:pPr marL="609600" indent="-609600" eaLnBrk="1" hangingPunct="1">
              <a:spcBef>
                <a:spcPts val="600"/>
              </a:spcBef>
              <a:buFontTx/>
              <a:buAutoNum type="arabicPeriod"/>
            </a:pPr>
            <a:r>
              <a:rPr lang="cs-CZ" altLang="cs-CZ" sz="2800" b="1" dirty="0">
                <a:latin typeface="Calibri" pitchFamily="34" charset="0"/>
              </a:rPr>
              <a:t>Výsledky PŘ </a:t>
            </a:r>
            <a:r>
              <a:rPr lang="cs-CZ" altLang="cs-CZ" sz="2800" dirty="0">
                <a:latin typeface="Calibri" pitchFamily="34" charset="0"/>
              </a:rPr>
              <a:t>budou zveřejněny do 3 dnů  „na veřejně přístupném místě“ (většinou webové stránky SŠ a budova SŠ) </a:t>
            </a:r>
          </a:p>
          <a:p>
            <a:pPr marL="609600" indent="-609600" eaLnBrk="1" hangingPunct="1">
              <a:spcBef>
                <a:spcPts val="600"/>
              </a:spcBef>
              <a:buFontTx/>
              <a:buAutoNum type="arabicPeriod"/>
            </a:pPr>
            <a:r>
              <a:rPr lang="cs-CZ" altLang="cs-CZ" sz="2800" dirty="0">
                <a:latin typeface="Calibri" pitchFamily="34" charset="0"/>
              </a:rPr>
              <a:t>Ředitel SŠ odešle vyrozumění nepřijatým žákům, </a:t>
            </a:r>
            <a:r>
              <a:rPr lang="cs-CZ" altLang="cs-CZ" sz="2800" b="1" dirty="0">
                <a:latin typeface="Calibri" pitchFamily="34" charset="0"/>
              </a:rPr>
              <a:t>přijatým žákům se vyrozumění nezasílá</a:t>
            </a:r>
            <a:r>
              <a:rPr lang="cs-CZ" altLang="cs-CZ" sz="2800" dirty="0">
                <a:latin typeface="Calibri" pitchFamily="34" charset="0"/>
              </a:rPr>
              <a:t>.</a:t>
            </a:r>
          </a:p>
          <a:p>
            <a:pPr marL="609600" indent="-609600" eaLnBrk="1" hangingPunct="1">
              <a:spcBef>
                <a:spcPts val="600"/>
              </a:spcBef>
              <a:buFontTx/>
              <a:buAutoNum type="arabicPeriod"/>
            </a:pPr>
            <a:r>
              <a:rPr lang="cs-CZ" altLang="cs-CZ" sz="2800" dirty="0">
                <a:latin typeface="Calibri" pitchFamily="34" charset="0"/>
              </a:rPr>
              <a:t>Odevzdat zápisový lístek a tím potvrdit zájem o studium</a:t>
            </a:r>
          </a:p>
          <a:p>
            <a:pPr marL="609600" indent="-609600" eaLnBrk="1" hangingPunct="1">
              <a:spcBef>
                <a:spcPts val="600"/>
              </a:spcBef>
              <a:buFontTx/>
              <a:buAutoNum type="arabicPeriod"/>
            </a:pPr>
            <a:r>
              <a:rPr lang="cs-CZ" altLang="cs-CZ" sz="2800" dirty="0">
                <a:latin typeface="Calibri" pitchFamily="34" charset="0"/>
              </a:rPr>
              <a:t>Žák ztrácí možnost studovat na SŠ, kam neodevzdal zápisový lístek – uvolňují se místa pro další zájemce</a:t>
            </a:r>
          </a:p>
        </p:txBody>
      </p:sp>
    </p:spTree>
  </p:cSld>
  <p:clrMapOvr>
    <a:masterClrMapping/>
  </p:clrMapOvr>
  <p:transition advTm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  úspěšném přijetí na SŠ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800" b="1" dirty="0">
                <a:latin typeface="Calibri" pitchFamily="34" charset="0"/>
                <a:cs typeface="Calibri" pitchFamily="34" charset="0"/>
              </a:rPr>
              <a:t>odevzdat   na SŠ zápisový lístek </a:t>
            </a:r>
            <a:r>
              <a:rPr lang="cs-CZ" altLang="cs-CZ" sz="2800" b="1" u="sng" dirty="0">
                <a:latin typeface="Calibri" pitchFamily="34" charset="0"/>
                <a:cs typeface="Calibri" pitchFamily="34" charset="0"/>
              </a:rPr>
              <a:t>do 10 pracovních dnů</a:t>
            </a:r>
            <a:r>
              <a:rPr lang="cs-CZ" altLang="cs-CZ" sz="2800" dirty="0">
                <a:latin typeface="Calibri" pitchFamily="34" charset="0"/>
                <a:cs typeface="Calibri" pitchFamily="34" charset="0"/>
              </a:rPr>
              <a:t> od rozhodnutí o přijetí</a:t>
            </a:r>
          </a:p>
          <a:p>
            <a:r>
              <a:rPr lang="cs-CZ" altLang="cs-CZ" sz="2800" dirty="0">
                <a:latin typeface="Calibri" pitchFamily="34" charset="0"/>
                <a:cs typeface="Calibri" pitchFamily="34" charset="0"/>
              </a:rPr>
              <a:t>zápisový lístek  </a:t>
            </a:r>
            <a:r>
              <a:rPr lang="cs-CZ" altLang="cs-CZ" sz="2800" u="sng" dirty="0">
                <a:latin typeface="Calibri" pitchFamily="34" charset="0"/>
                <a:cs typeface="Calibri" pitchFamily="34" charset="0"/>
              </a:rPr>
              <a:t>není možné ho přenést později na jinou SŠ (s výjimkou přijetí na odvolání</a:t>
            </a:r>
          </a:p>
          <a:p>
            <a:r>
              <a:rPr lang="cs-CZ" sz="2800" dirty="0">
                <a:latin typeface="Calibri" pitchFamily="34" charset="0"/>
                <a:cs typeface="Calibri" pitchFamily="34" charset="0"/>
              </a:rPr>
              <a:t>pokud zápisový lístek neodevzdáte podepsaný a vyplněný do 10 dnů na vybrané střední škole, ztrácí žák nárok stát se jejím žákem – studentem a uvolňují se místa pro další uch</a:t>
            </a:r>
            <a:r>
              <a:rPr lang="cs-CZ" sz="2800" dirty="0"/>
              <a:t>azeče</a:t>
            </a:r>
            <a:endParaRPr lang="cs-CZ" altLang="cs-CZ" sz="2800" u="sng" dirty="0"/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"/>
    </mc:Choice>
    <mc:Fallback xmlns="">
      <p:transition spd="slow" advTm="32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284163"/>
            <a:ext cx="7777162" cy="108426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dirty="0"/>
              <a:t>V případě nepřijetí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39552" y="2276872"/>
            <a:ext cx="7991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cs-CZ" altLang="cs-CZ" sz="2400" dirty="0">
                <a:latin typeface="+mj-lt"/>
              </a:rPr>
              <a:t> </a:t>
            </a:r>
          </a:p>
        </p:txBody>
      </p:sp>
      <p:sp>
        <p:nvSpPr>
          <p:cNvPr id="5" name="Obdélník 4"/>
          <p:cNvSpPr/>
          <p:nvPr/>
        </p:nvSpPr>
        <p:spPr>
          <a:xfrm>
            <a:off x="683568" y="1412776"/>
            <a:ext cx="662473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cs-CZ" altLang="cs-CZ" sz="2800" b="1" dirty="0">
                <a:latin typeface="Calibri" pitchFamily="34" charset="0"/>
                <a:cs typeface="Calibri" pitchFamily="34" charset="0"/>
              </a:rPr>
              <a:t>podat odvolání – odeslat ŘŠ do 3 dnů </a:t>
            </a:r>
            <a:r>
              <a:rPr lang="cs-CZ" altLang="cs-CZ" sz="2800" dirty="0">
                <a:latin typeface="Calibri" pitchFamily="34" charset="0"/>
                <a:cs typeface="Calibri" pitchFamily="34" charset="0"/>
              </a:rPr>
              <a:t>od doručení  rozhodnutí o nepřijetí –</a:t>
            </a:r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SŠ POSÍLÁ DOPIS</a:t>
            </a:r>
          </a:p>
          <a:p>
            <a:pPr>
              <a:spcBef>
                <a:spcPts val="600"/>
              </a:spcBef>
              <a:buFontTx/>
              <a:buChar char="•"/>
              <a:defRPr/>
            </a:pPr>
            <a:endParaRPr lang="cs-CZ" altLang="cs-CZ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27584" y="2708920"/>
            <a:ext cx="691276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cs-CZ" altLang="cs-CZ" sz="2800" dirty="0">
                <a:latin typeface="Calibri" pitchFamily="34" charset="0"/>
                <a:cs typeface="Calibri" pitchFamily="34" charset="0"/>
              </a:rPr>
              <a:t>zjistit možnost přijetí na školu, o kterou má žák zájem –  seznamy volných míst na stránkách jednotlivých krajů, zjistit na SŠ zda probíhají </a:t>
            </a:r>
            <a:r>
              <a:rPr lang="cs-CZ" altLang="cs-CZ" sz="2800" u="sng" dirty="0">
                <a:latin typeface="Calibri" pitchFamily="34" charset="0"/>
                <a:cs typeface="Calibri" pitchFamily="34" charset="0"/>
              </a:rPr>
              <a:t>další kola přijímacího řízení</a:t>
            </a:r>
            <a:endParaRPr lang="cs-CZ" altLang="cs-CZ" sz="28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cs-CZ" altLang="cs-CZ" sz="2800" dirty="0">
                <a:latin typeface="Calibri" pitchFamily="34" charset="0"/>
                <a:cs typeface="Calibri" pitchFamily="34" charset="0"/>
              </a:rPr>
              <a:t> je možné podat </a:t>
            </a:r>
            <a:r>
              <a:rPr lang="cs-CZ" altLang="cs-CZ" sz="2800" u="sng" dirty="0">
                <a:latin typeface="Calibri" pitchFamily="34" charset="0"/>
                <a:cs typeface="Calibri" pitchFamily="34" charset="0"/>
              </a:rPr>
              <a:t>libovolný počet přihlášek</a:t>
            </a:r>
          </a:p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cs-CZ" sz="2800" dirty="0">
                <a:latin typeface="Calibri" pitchFamily="34" charset="0"/>
                <a:cs typeface="Calibri" pitchFamily="34" charset="0"/>
              </a:rPr>
              <a:t> zápisový lístek se odevzdává až po výsledcích 2. kola přijímaček</a:t>
            </a:r>
            <a:endParaRPr lang="cs-CZ" altLang="cs-CZ" sz="2800" u="sng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  <a:buFontTx/>
              <a:buChar char="•"/>
              <a:defRPr/>
            </a:pPr>
            <a:endParaRPr lang="cs-CZ" altLang="cs-CZ" sz="20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6"/>
    </mc:Choice>
    <mc:Fallback xmlns="">
      <p:transition spd="slow" advTm="1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Vyplnění zápisového lístku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Calibri" pitchFamily="34" charset="0"/>
                <a:cs typeface="Calibri" pitchFamily="34" charset="0"/>
              </a:rPr>
              <a:t>Zápisový lístek je originál s číslem přiděleným vašemu dítěti.</a:t>
            </a:r>
          </a:p>
          <a:p>
            <a:r>
              <a:rPr lang="cs-CZ" sz="2800" dirty="0">
                <a:latin typeface="Calibri" pitchFamily="34" charset="0"/>
                <a:cs typeface="Calibri" pitchFamily="34" charset="0"/>
              </a:rPr>
              <a:t>Dostanete jej  oproti podpisu  u výchovné poradkyně školy – do konce ledna.</a:t>
            </a:r>
          </a:p>
          <a:p>
            <a:r>
              <a:rPr lang="cs-CZ" sz="2800" b="1" dirty="0">
                <a:latin typeface="Calibri" pitchFamily="34" charset="0"/>
                <a:cs typeface="Calibri" pitchFamily="34" charset="0"/>
              </a:rPr>
              <a:t>Nepoškoďte ho, neztraťte, pokud jej budete vyplňovat doma, neudělejte chybu</a:t>
            </a:r>
          </a:p>
          <a:p>
            <a:r>
              <a:rPr lang="cs-CZ" sz="2800" dirty="0">
                <a:latin typeface="Calibri" pitchFamily="34" charset="0"/>
                <a:cs typeface="Calibri" pitchFamily="34" charset="0"/>
              </a:rPr>
              <a:t>Pokud  jej chybně vyplníte musíte zažádat o nový zápisový lístek ŘZŠ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"/>
    </mc:Choice>
    <mc:Fallback xmlns="">
      <p:transition spd="slow" advTm="36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76056" y="260648"/>
            <a:ext cx="3610744" cy="6408712"/>
          </a:xfrm>
        </p:spPr>
        <p:txBody>
          <a:bodyPr>
            <a:normAutofit fontScale="85000" lnSpcReduction="20000"/>
          </a:bodyPr>
          <a:lstStyle/>
          <a:p>
            <a:endParaRPr lang="cs-CZ" sz="2800" dirty="0">
              <a:latin typeface="Calibri" pitchFamily="34" charset="0"/>
            </a:endParaRPr>
          </a:p>
          <a:p>
            <a:r>
              <a:rPr lang="cs-CZ" sz="2800" dirty="0">
                <a:latin typeface="Calibri" pitchFamily="34" charset="0"/>
              </a:rPr>
              <a:t>Zápisový lístek vyplňujete doma  pouze v oddíle 1 Vyplníte pouze: - údaje o vašem dítěti - školní rok  Název školy (zcela přesný název vybrané střední školy – učiliště) - Kód a název oboru vzdělání (opět zcela přesně) - Datum - Podpis zákonného zástupce - Podpis uchazeče – podpis vašeho dítěte</a:t>
            </a:r>
          </a:p>
          <a:p>
            <a:r>
              <a:rPr lang="cs-CZ" sz="2800" dirty="0">
                <a:solidFill>
                  <a:srgbClr val="FF0000"/>
                </a:solidFill>
                <a:latin typeface="Calibri" pitchFamily="34" charset="0"/>
              </a:rPr>
              <a:t>Vůbec nevyplňujte oddíl 2! – ten slouží jen v případě zrušení zápisu na vybranou školu č. 1. a to jen v případě odvolání!!!)</a:t>
            </a:r>
          </a:p>
          <a:p>
            <a:endParaRPr lang="cs-CZ" sz="2000" dirty="0"/>
          </a:p>
        </p:txBody>
      </p:sp>
      <p:pic>
        <p:nvPicPr>
          <p:cNvPr id="46082" name="Picture 2" descr="C:\Users\Marie\Desktop\zápisový lístek_vz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4608512" cy="6322505"/>
          </a:xfrm>
          <a:prstGeom prst="rect">
            <a:avLst/>
          </a:prstGeom>
          <a:noFill/>
        </p:spPr>
      </p:pic>
      <p:cxnSp>
        <p:nvCxnSpPr>
          <p:cNvPr id="5" name="Přímá spojnice 4"/>
          <p:cNvCxnSpPr/>
          <p:nvPr/>
        </p:nvCxnSpPr>
        <p:spPr>
          <a:xfrm flipV="1">
            <a:off x="1043608" y="3789040"/>
            <a:ext cx="3600400" cy="12961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8"/>
    </mc:Choice>
    <mc:Fallback xmlns="">
      <p:transition spd="slow" advTm="2688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1168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cs-CZ" altLang="cs-CZ" sz="3200" dirty="0"/>
              <a:t>Jednotné přijímací zkoušky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313"/>
            <a:ext cx="8208912" cy="5181600"/>
          </a:xfrm>
        </p:spPr>
        <p:txBody>
          <a:bodyPr>
            <a:normAutofit fontScale="70000" lnSpcReduction="20000"/>
          </a:bodyPr>
          <a:lstStyle/>
          <a:p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jen  na školách s </a:t>
            </a:r>
            <a:r>
              <a:rPr lang="cs-CZ" altLang="cs-CZ" sz="2400" u="sng" dirty="0">
                <a:latin typeface="Calibri" pitchFamily="34" charset="0"/>
                <a:cs typeface="Calibri" pitchFamily="34" charset="0"/>
              </a:rPr>
              <a:t>maturitními  obory </a:t>
            </a:r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(státní i soukromé školy)</a:t>
            </a:r>
          </a:p>
          <a:p>
            <a:pPr>
              <a:buNone/>
            </a:pPr>
            <a:endParaRPr lang="cs-CZ" altLang="cs-CZ" sz="2400" dirty="0">
              <a:latin typeface="Calibri" pitchFamily="34" charset="0"/>
              <a:cs typeface="Calibri" pitchFamily="34" charset="0"/>
            </a:endParaRPr>
          </a:p>
          <a:p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 od roku 2016/17 realizace: </a:t>
            </a:r>
            <a:r>
              <a:rPr lang="cs-CZ" altLang="cs-CZ" sz="2400" u="sng" dirty="0" err="1">
                <a:latin typeface="Calibri" pitchFamily="34" charset="0"/>
                <a:cs typeface="Calibri" pitchFamily="34" charset="0"/>
              </a:rPr>
              <a:t>Cermat</a:t>
            </a:r>
            <a:r>
              <a:rPr lang="cs-CZ" altLang="cs-CZ" sz="2400" u="sng" dirty="0">
                <a:latin typeface="Calibri" pitchFamily="34" charset="0"/>
                <a:cs typeface="Calibri" pitchFamily="34" charset="0"/>
              </a:rPr>
              <a:t> (</a:t>
            </a:r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Centrum pro zjištění výsledků vzdělávání)</a:t>
            </a:r>
          </a:p>
          <a:p>
            <a:pPr>
              <a:buNone/>
            </a:pPr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       na </a:t>
            </a:r>
            <a:r>
              <a:rPr lang="cs-CZ" altLang="cs-CZ" sz="2400" u="sng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  <a:hlinkClick r:id="rId3"/>
              </a:rPr>
              <a:t>www.</a:t>
            </a:r>
            <a:r>
              <a:rPr lang="cs-CZ" altLang="cs-CZ" sz="2400" u="sng" dirty="0" err="1">
                <a:solidFill>
                  <a:schemeClr val="accent1"/>
                </a:solidFill>
                <a:latin typeface="Calibri" pitchFamily="34" charset="0"/>
                <a:cs typeface="Calibri" pitchFamily="34" charset="0"/>
                <a:hlinkClick r:id="rId3"/>
              </a:rPr>
              <a:t>cermat.cz</a:t>
            </a:r>
            <a:r>
              <a:rPr lang="cs-CZ" altLang="cs-CZ" sz="2400" u="sng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ukázky didaktických testů, záznamový arch, pokyny k organizaci přijímací zkoušky </a:t>
            </a:r>
          </a:p>
          <a:p>
            <a:pPr>
              <a:buNone/>
            </a:pPr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cs-CZ" altLang="cs-CZ" sz="2400" b="1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      zveřejnění </a:t>
            </a:r>
            <a:r>
              <a:rPr lang="cs-CZ" altLang="cs-CZ" sz="2400" u="sng" dirty="0">
                <a:latin typeface="Calibri" pitchFamily="34" charset="0"/>
                <a:cs typeface="Calibri" pitchFamily="34" charset="0"/>
              </a:rPr>
              <a:t>ilustračních testů a jejich vyhodnocení z minulých let</a:t>
            </a:r>
          </a:p>
          <a:p>
            <a:pPr>
              <a:buNone/>
            </a:pPr>
            <a:endParaRPr lang="cs-CZ" altLang="cs-CZ" sz="2400" u="sng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každý test: </a:t>
            </a:r>
            <a:r>
              <a:rPr lang="cs-CZ" altLang="cs-CZ" sz="2400" u="sng" dirty="0">
                <a:latin typeface="Calibri" pitchFamily="34" charset="0"/>
                <a:cs typeface="Calibri" pitchFamily="34" charset="0"/>
              </a:rPr>
              <a:t>50 bodů</a:t>
            </a:r>
          </a:p>
          <a:p>
            <a:pPr>
              <a:spcBef>
                <a:spcPts val="600"/>
              </a:spcBef>
              <a:defRPr/>
            </a:pPr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každý test:  ČJ </a:t>
            </a:r>
            <a:r>
              <a:rPr lang="cs-CZ" altLang="cs-CZ" sz="2400" u="sng" dirty="0">
                <a:latin typeface="Calibri" pitchFamily="34" charset="0"/>
                <a:cs typeface="Calibri" pitchFamily="34" charset="0"/>
              </a:rPr>
              <a:t>60 minut – M 70 minut</a:t>
            </a:r>
          </a:p>
          <a:p>
            <a:pPr>
              <a:spcBef>
                <a:spcPts val="600"/>
              </a:spcBef>
              <a:defRPr/>
            </a:pPr>
            <a:r>
              <a:rPr lang="cs-CZ" altLang="cs-CZ" sz="2400" u="sng" dirty="0">
                <a:latin typeface="Calibri" pitchFamily="34" charset="0"/>
                <a:cs typeface="Calibri" pitchFamily="34" charset="0"/>
              </a:rPr>
              <a:t>Zakázané používat slovníky, Pravidla pravopisu, kalkulačku, MFT</a:t>
            </a:r>
          </a:p>
          <a:p>
            <a:pPr>
              <a:spcBef>
                <a:spcPts val="600"/>
              </a:spcBef>
              <a:defRPr/>
            </a:pPr>
            <a:r>
              <a:rPr lang="cs-CZ" altLang="cs-CZ" sz="2400" u="sng" dirty="0">
                <a:latin typeface="Calibri" pitchFamily="34" charset="0"/>
                <a:cs typeface="Calibri" pitchFamily="34" charset="0"/>
              </a:rPr>
              <a:t>modře nebo černě píšící propisovací tužka</a:t>
            </a:r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 (NE: „</a:t>
            </a:r>
            <a:r>
              <a:rPr lang="cs-CZ" altLang="cs-CZ" sz="2400" dirty="0" err="1">
                <a:latin typeface="Calibri" pitchFamily="34" charset="0"/>
                <a:cs typeface="Calibri" pitchFamily="34" charset="0"/>
              </a:rPr>
              <a:t>gumovací</a:t>
            </a:r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“ a </a:t>
            </a:r>
            <a:r>
              <a:rPr lang="cs-CZ" altLang="cs-CZ" sz="2400" dirty="0" err="1">
                <a:latin typeface="Calibri" pitchFamily="34" charset="0"/>
                <a:cs typeface="Calibri" pitchFamily="34" charset="0"/>
              </a:rPr>
              <a:t>propíjecí</a:t>
            </a:r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 tužky, </a:t>
            </a:r>
            <a:r>
              <a:rPr lang="cs-CZ" altLang="cs-CZ" sz="2400" dirty="0" err="1">
                <a:latin typeface="Calibri" pitchFamily="34" charset="0"/>
                <a:cs typeface="Calibri" pitchFamily="34" charset="0"/>
              </a:rPr>
              <a:t>bělítka</a:t>
            </a:r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, korektory)</a:t>
            </a:r>
          </a:p>
          <a:p>
            <a:pPr>
              <a:spcBef>
                <a:spcPts val="600"/>
              </a:spcBef>
              <a:defRPr/>
            </a:pPr>
            <a:r>
              <a:rPr lang="cs-CZ" altLang="cs-CZ" sz="2400" u="sng" dirty="0">
                <a:latin typeface="Calibri" pitchFamily="34" charset="0"/>
                <a:cs typeface="Calibri" pitchFamily="34" charset="0"/>
              </a:rPr>
              <a:t>testový sešit </a:t>
            </a:r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(žáci si mohou vpisovat poznámky – nebude předmětem hodnocení) </a:t>
            </a:r>
          </a:p>
          <a:p>
            <a:pPr>
              <a:spcBef>
                <a:spcPts val="600"/>
              </a:spcBef>
              <a:defRPr/>
            </a:pPr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altLang="cs-CZ" sz="2400" u="sng" dirty="0">
                <a:latin typeface="Calibri" pitchFamily="34" charset="0"/>
                <a:cs typeface="Calibri" pitchFamily="34" charset="0"/>
              </a:rPr>
              <a:t>záznamový arch </a:t>
            </a:r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(odpověď u uzavřených úloh se označuje křížkováním polí)</a:t>
            </a:r>
          </a:p>
          <a:p>
            <a:pPr>
              <a:spcBef>
                <a:spcPts val="600"/>
              </a:spcBef>
              <a:defRPr/>
            </a:pPr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Za špatně odpovědi se body neodečítají.</a:t>
            </a:r>
          </a:p>
          <a:p>
            <a:pPr>
              <a:spcBef>
                <a:spcPts val="600"/>
              </a:spcBef>
              <a:defRPr/>
            </a:pPr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U otázek s nabídkou odpovědí je vždy jen 1 odpověď správná</a:t>
            </a:r>
          </a:p>
          <a:p>
            <a:pPr eaLnBrk="1" hangingPunct="1">
              <a:buNone/>
            </a:pPr>
            <a:endParaRPr lang="cs-CZ" altLang="cs-C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780095"/>
      </p:ext>
    </p:extLst>
  </p:cSld>
  <p:clrMapOvr>
    <a:masterClrMapping/>
  </p:clrMapOvr>
  <p:transition advTm="31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cs-CZ" altLang="cs-CZ" sz="3200" dirty="0"/>
              <a:t>Jednotné přijímací zkoušky </a:t>
            </a:r>
            <a:br>
              <a:rPr lang="cs-CZ" altLang="cs-CZ" sz="3200" dirty="0"/>
            </a:br>
            <a:r>
              <a:rPr lang="cs-CZ" altLang="cs-CZ" sz="3200" dirty="0"/>
              <a:t>– český jazyk a literatura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84313"/>
            <a:ext cx="8610600" cy="5181600"/>
          </a:xfrm>
        </p:spPr>
        <p:txBody>
          <a:bodyPr>
            <a:normAutofit/>
          </a:bodyPr>
          <a:lstStyle/>
          <a:p>
            <a:pPr eaLnBrk="1" hangingPunct="1"/>
            <a:endParaRPr lang="cs-CZ" altLang="cs-CZ" sz="2400" u="sng" dirty="0">
              <a:latin typeface="Calibri" pitchFamily="34" charset="0"/>
            </a:endParaRPr>
          </a:p>
          <a:p>
            <a:r>
              <a:rPr lang="cs-CZ" altLang="cs-CZ" sz="2400" u="sng" dirty="0">
                <a:latin typeface="Calibri" pitchFamily="34" charset="0"/>
              </a:rPr>
              <a:t>Jednotná </a:t>
            </a:r>
            <a:r>
              <a:rPr lang="cs-CZ" altLang="cs-CZ" sz="2400" u="sng" dirty="0" err="1">
                <a:latin typeface="Calibri" pitchFamily="34" charset="0"/>
              </a:rPr>
              <a:t>příjímací</a:t>
            </a:r>
            <a:r>
              <a:rPr lang="cs-CZ" altLang="cs-CZ" sz="2400" u="sng" dirty="0">
                <a:latin typeface="Calibri" pitchFamily="34" charset="0"/>
              </a:rPr>
              <a:t> zkouška se koná formou písemného testu</a:t>
            </a:r>
          </a:p>
          <a:p>
            <a:r>
              <a:rPr lang="cs-CZ" sz="2400" dirty="0">
                <a:latin typeface="Calibri" pitchFamily="34" charset="0"/>
              </a:rPr>
              <a:t>Modře či černě píšící propisovací tužka</a:t>
            </a:r>
            <a:endParaRPr lang="cs-CZ" altLang="cs-CZ" sz="2400" u="sng" dirty="0">
              <a:latin typeface="Calibri" pitchFamily="34" charset="0"/>
            </a:endParaRPr>
          </a:p>
          <a:p>
            <a:r>
              <a:rPr lang="cs-CZ" altLang="cs-CZ" sz="2400" u="sng" dirty="0">
                <a:latin typeface="Calibri" pitchFamily="34" charset="0"/>
              </a:rPr>
              <a:t>uzavřené</a:t>
            </a:r>
            <a:r>
              <a:rPr lang="cs-CZ" altLang="cs-CZ" sz="2400" dirty="0">
                <a:latin typeface="Calibri" pitchFamily="34" charset="0"/>
              </a:rPr>
              <a:t> (výběr z možností, dichotomické(ano-ne), přiřazování, seřazování) i </a:t>
            </a:r>
            <a:r>
              <a:rPr lang="cs-CZ" altLang="cs-CZ" sz="2400" u="sng" dirty="0">
                <a:latin typeface="Calibri" pitchFamily="34" charset="0"/>
              </a:rPr>
              <a:t>otevřené otázky</a:t>
            </a:r>
          </a:p>
          <a:p>
            <a:r>
              <a:rPr lang="cs-CZ" sz="2400" dirty="0">
                <a:latin typeface="Calibri" pitchFamily="34" charset="0"/>
              </a:rPr>
              <a:t>60 minut čistého času</a:t>
            </a:r>
            <a:endParaRPr lang="cs-CZ" altLang="cs-CZ" sz="2400" u="sng" dirty="0">
              <a:latin typeface="Calibri" pitchFamily="34" charset="0"/>
            </a:endParaRPr>
          </a:p>
          <a:p>
            <a:r>
              <a:rPr lang="cs-CZ" altLang="cs-CZ" sz="2400" dirty="0">
                <a:latin typeface="Calibri" pitchFamily="34" charset="0"/>
              </a:rPr>
              <a:t> učivo podle RVP pro základní vzdělávání a Standardů pro základní vzdělávání</a:t>
            </a:r>
          </a:p>
          <a:p>
            <a:pPr eaLnBrk="1" hangingPunct="1">
              <a:buNone/>
            </a:pPr>
            <a:endParaRPr lang="cs-CZ" altLang="cs-CZ" sz="2400" dirty="0"/>
          </a:p>
          <a:p>
            <a:pPr eaLnBrk="1" hangingPunct="1">
              <a:buNone/>
            </a:pPr>
            <a:endParaRPr lang="cs-CZ" altLang="cs-C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331481"/>
      </p:ext>
    </p:extLst>
  </p:cSld>
  <p:clrMapOvr>
    <a:masterClrMapping/>
  </p:clrMapOvr>
  <p:transition advTm="2544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dpis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4719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cs-CZ" altLang="cs-CZ" sz="3200" dirty="0"/>
              <a:t>Jednotné přijímací zkoušky </a:t>
            </a:r>
            <a:br>
              <a:rPr lang="cs-CZ" altLang="cs-CZ" sz="3200" dirty="0"/>
            </a:br>
            <a:r>
              <a:rPr lang="cs-CZ" altLang="cs-CZ" sz="3200" dirty="0"/>
              <a:t>– matematika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8856663" cy="5181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altLang="cs-CZ" sz="2400" u="sng" dirty="0">
                <a:latin typeface="Calibri" pitchFamily="34" charset="0"/>
              </a:rPr>
              <a:t>zavřené</a:t>
            </a:r>
            <a:r>
              <a:rPr lang="cs-CZ" altLang="cs-CZ" sz="2400" dirty="0">
                <a:latin typeface="Calibri" pitchFamily="34" charset="0"/>
              </a:rPr>
              <a:t> i </a:t>
            </a:r>
            <a:r>
              <a:rPr lang="cs-CZ" altLang="cs-CZ" sz="2400" u="sng" dirty="0">
                <a:latin typeface="Calibri" pitchFamily="34" charset="0"/>
              </a:rPr>
              <a:t>otevřené otázky – u některých úloh hodnocen i postup řešení </a:t>
            </a:r>
            <a:r>
              <a:rPr lang="cs-CZ" altLang="cs-CZ" sz="2400" dirty="0">
                <a:latin typeface="Calibri" pitchFamily="34" charset="0"/>
              </a:rPr>
              <a:t>(pokud nebude uveden postup, nebudou uděleny body)</a:t>
            </a:r>
          </a:p>
          <a:p>
            <a:pPr>
              <a:spcBef>
                <a:spcPts val="600"/>
              </a:spcBef>
            </a:pPr>
            <a:r>
              <a:rPr lang="cs-CZ" altLang="cs-CZ" sz="2400" dirty="0">
                <a:latin typeface="Calibri" pitchFamily="34" charset="0"/>
              </a:rPr>
              <a:t> učivo podle RVP pro základní vzdělávání a Standardů pro základní vzdělávání (ovládání početních úkonů a elementárních vztahů, porozumění matematickým pojmům, užívání proměnné, dovednost pracovat s geometrickými objekty v rovině a prostoru, orientace   ve strukturovaných numerických informacích) </a:t>
            </a:r>
          </a:p>
          <a:p>
            <a:pPr>
              <a:spcBef>
                <a:spcPts val="600"/>
              </a:spcBef>
            </a:pPr>
            <a:r>
              <a:rPr lang="cs-CZ" altLang="cs-CZ" sz="2400" u="sng" dirty="0">
                <a:latin typeface="Calibri" pitchFamily="34" charset="0"/>
              </a:rPr>
              <a:t>rýsovací potřeby  </a:t>
            </a:r>
            <a:r>
              <a:rPr lang="cs-CZ" altLang="cs-CZ" sz="2400" b="1" u="sng" dirty="0">
                <a:latin typeface="Calibri" pitchFamily="34" charset="0"/>
              </a:rPr>
              <a:t>(NE: kalkulačka, tabulky)</a:t>
            </a:r>
          </a:p>
          <a:p>
            <a:pPr>
              <a:spcBef>
                <a:spcPts val="600"/>
              </a:spcBef>
            </a:pPr>
            <a:r>
              <a:rPr lang="cs-CZ" altLang="cs-CZ" sz="2400" dirty="0">
                <a:latin typeface="Calibri" pitchFamily="34" charset="0"/>
              </a:rPr>
              <a:t>u úloh, které se rýsují, musí žák obtáhnout čáry a křivky propisovací tužkou.</a:t>
            </a:r>
          </a:p>
          <a:p>
            <a:pPr>
              <a:spcBef>
                <a:spcPts val="600"/>
              </a:spcBef>
              <a:buNone/>
            </a:pPr>
            <a:endParaRPr lang="cs-CZ" altLang="cs-CZ" sz="2400" dirty="0">
              <a:latin typeface="Calibri" pitchFamily="34" charset="0"/>
            </a:endParaRPr>
          </a:p>
          <a:p>
            <a:pPr eaLnBrk="1" hangingPunct="1">
              <a:spcBef>
                <a:spcPts val="600"/>
              </a:spcBef>
            </a:pPr>
            <a:endParaRPr lang="cs-CZ" altLang="cs-CZ" sz="2400" dirty="0">
              <a:latin typeface="Calibri" pitchFamily="34" charset="0"/>
            </a:endParaRPr>
          </a:p>
          <a:p>
            <a:pPr eaLnBrk="1" hangingPunct="1">
              <a:spcBef>
                <a:spcPts val="600"/>
              </a:spcBef>
            </a:pPr>
            <a:endParaRPr lang="cs-CZ" altLang="cs-CZ" sz="2400" dirty="0">
              <a:latin typeface="Calibri" pitchFamily="34" charset="0"/>
            </a:endParaRPr>
          </a:p>
          <a:p>
            <a:pPr eaLnBrk="1" hangingPunct="1">
              <a:spcBef>
                <a:spcPts val="600"/>
              </a:spcBef>
              <a:buNone/>
            </a:pPr>
            <a:endParaRPr lang="cs-CZ" altLang="cs-CZ" sz="2400" dirty="0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946353"/>
      </p:ext>
    </p:extLst>
  </p:cSld>
  <p:clrMapOvr>
    <a:masterClrMapping/>
  </p:clrMapOvr>
  <p:transition advTm="2712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Přijetí žáka ke studiu na SŠ a ukončení ZŠ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Calibri" pitchFamily="34" charset="0"/>
                <a:cs typeface="Calibri" pitchFamily="34" charset="0"/>
              </a:rPr>
              <a:t>Na webových stránkách SŠ uveřejní ŘŠ seznam přijatých studentů.</a:t>
            </a:r>
          </a:p>
          <a:p>
            <a:r>
              <a:rPr lang="cs-CZ" sz="2400" dirty="0">
                <a:latin typeface="Calibri" pitchFamily="34" charset="0"/>
                <a:cs typeface="Calibri" pitchFamily="34" charset="0"/>
              </a:rPr>
              <a:t>Rodiče potvrdí zájem o studium předáním zápisového lístku – je závazné</a:t>
            </a:r>
          </a:p>
          <a:p>
            <a:r>
              <a:rPr lang="cs-CZ" sz="2400" dirty="0">
                <a:latin typeface="Calibri" pitchFamily="34" charset="0"/>
                <a:cs typeface="Calibri" pitchFamily="34" charset="0"/>
              </a:rPr>
              <a:t>ZŠ žáci ukončí v červnu –  musí prospět ve všech předmětech  </a:t>
            </a:r>
          </a:p>
          <a:p>
            <a:pPr>
              <a:buNone/>
            </a:pPr>
            <a:r>
              <a:rPr lang="cs-CZ" sz="2400" dirty="0">
                <a:latin typeface="Calibri" pitchFamily="34" charset="0"/>
                <a:cs typeface="Calibri" pitchFamily="34" charset="0"/>
              </a:rPr>
              <a:t>     ALE do 31. srpna jsou žáci základní školy – žáky SŠ jsou až od 1. září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565400"/>
            <a:ext cx="7777162" cy="3167856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Calibri" pitchFamily="34" charset="0"/>
                <a:cs typeface="Calibri" pitchFamily="34" charset="0"/>
              </a:rPr>
              <a:t>Děkuji za pozornost.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>
                <a:latin typeface="Calibri" pitchFamily="34" charset="0"/>
                <a:cs typeface="Calibri" pitchFamily="34" charset="0"/>
              </a:rPr>
              <a:t>                                  </a:t>
            </a:r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Mgr. Marie Vlčková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"/>
    </mc:Choice>
    <mc:Fallback xmlns="">
      <p:transition spd="slow" advTm="44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600A7F-BD55-AA2B-F973-0F125A0E8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Absolventi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D8B50C-035C-C44D-75EB-7F9FAFAC8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cs-CZ" b="1" i="0" dirty="0">
                <a:effectLst/>
                <a:latin typeface="Fira Sans" panose="020B0604020202020204" pitchFamily="34" charset="0"/>
              </a:rPr>
              <a:t>V loňském školním roce vycházelo z devátých tříd </a:t>
            </a:r>
            <a:r>
              <a:rPr lang="cs-CZ" b="1" i="0" dirty="0">
                <a:solidFill>
                  <a:schemeClr val="accent1"/>
                </a:solidFill>
                <a:effectLst/>
                <a:latin typeface="Fira Sans" panose="020B0604020202020204" pitchFamily="34" charset="0"/>
              </a:rPr>
              <a:t>94 tisíc dětí</a:t>
            </a:r>
            <a:r>
              <a:rPr lang="cs-CZ" b="1" i="0" dirty="0">
                <a:effectLst/>
                <a:latin typeface="Fira Sans" panose="020B0604020202020204" pitchFamily="34" charset="0"/>
              </a:rPr>
              <a:t>, o rok dříve to bylo </a:t>
            </a:r>
            <a:r>
              <a:rPr lang="cs-CZ" b="1" i="0" dirty="0">
                <a:solidFill>
                  <a:schemeClr val="accent1"/>
                </a:solidFill>
                <a:effectLst/>
                <a:latin typeface="Fira Sans" panose="020B0604020202020204" pitchFamily="34" charset="0"/>
              </a:rPr>
              <a:t>89 tisíc </a:t>
            </a:r>
            <a:r>
              <a:rPr lang="cs-CZ" b="1" i="0" dirty="0">
                <a:effectLst/>
                <a:latin typeface="Fira Sans" panose="020B0604020202020204" pitchFamily="34" charset="0"/>
              </a:rPr>
              <a:t>a třeba v roce 2017 jen 76 tisíc. Jejich počty tedy už pár let rostou. Kolik je deváťáků letos?</a:t>
            </a:r>
          </a:p>
          <a:p>
            <a:pPr algn="l"/>
            <a:r>
              <a:rPr lang="cs-CZ" b="0" i="0" dirty="0">
                <a:effectLst/>
                <a:latin typeface="Inter"/>
              </a:rPr>
              <a:t>Sběr dat o počtu žáků zapsaných v základních školách provádí ministerstvo školství a data ještě nejsou dostupná. Každoročně probíhá právě po začátku školního roku. V roce 2021/2022 bylo na základních školách v osmé třídě </a:t>
            </a:r>
            <a:r>
              <a:rPr lang="cs-CZ" b="0" i="0" dirty="0">
                <a:solidFill>
                  <a:schemeClr val="accent1"/>
                </a:solidFill>
                <a:effectLst/>
                <a:latin typeface="Inter"/>
              </a:rPr>
              <a:t>105 213 žáků</a:t>
            </a:r>
            <a:r>
              <a:rPr lang="cs-CZ" b="0" i="0" dirty="0">
                <a:effectLst/>
                <a:latin typeface="Inter"/>
              </a:rPr>
              <a:t>, dá se předpokládat, že většina z nich pokračuje do deváté třídy.</a:t>
            </a:r>
          </a:p>
          <a:p>
            <a:pPr algn="l"/>
            <a:r>
              <a:rPr lang="cs-CZ" b="0" i="0" dirty="0">
                <a:effectLst/>
                <a:latin typeface="Inter"/>
              </a:rPr>
              <a:t>Zdroj: </a:t>
            </a:r>
            <a:r>
              <a:rPr lang="cs-CZ" b="0" i="0" u="none" strike="noStrike" dirty="0">
                <a:solidFill>
                  <a:srgbClr val="00B0F0"/>
                </a:solidFill>
                <a:effectLst/>
                <a:latin typeface="Int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https://www.idnes.cz/magaziny/specialy/kapacita-strednich-skol-je-dostatecna</a:t>
            </a:r>
            <a:r>
              <a:rPr lang="cs-CZ" b="0" i="0" u="none" strike="noStrike" dirty="0">
                <a:solidFill>
                  <a:srgbClr val="17BBFD"/>
                </a:solidFill>
                <a:effectLst/>
                <a:latin typeface="Int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.A221018_141835_magazin-special2r_pecve</a:t>
            </a:r>
            <a:endParaRPr lang="cs-CZ" b="0" i="0" dirty="0">
              <a:solidFill>
                <a:srgbClr val="263238"/>
              </a:solidFill>
              <a:effectLst/>
              <a:latin typeface="Inter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4781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 na školu?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700" dirty="0">
                <a:latin typeface="Calibri" pitchFamily="34" charset="0"/>
                <a:cs typeface="Calibri" pitchFamily="34" charset="0"/>
              </a:rPr>
              <a:t>Deváťáci si SŠ vybírají  podle svých zájmů, schopností, dovedností, ale také podle toho, jak jsou hodnoceni známkami ve škole</a:t>
            </a:r>
          </a:p>
          <a:p>
            <a:r>
              <a:rPr lang="cs-CZ" sz="1700" dirty="0">
                <a:latin typeface="Calibri" pitchFamily="34" charset="0"/>
                <a:cs typeface="Calibri" pitchFamily="34" charset="0"/>
              </a:rPr>
              <a:t>Typy SŠ – všeobecné vzdělání </a:t>
            </a:r>
            <a:r>
              <a:rPr lang="cs-CZ" sz="17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Gymnázia</a:t>
            </a:r>
          </a:p>
          <a:p>
            <a:pPr>
              <a:buNone/>
            </a:pPr>
            <a:r>
              <a:rPr lang="cs-CZ" sz="1700" dirty="0">
                <a:latin typeface="Calibri" pitchFamily="34" charset="0"/>
                <a:cs typeface="Calibri" pitchFamily="34" charset="0"/>
              </a:rPr>
              <a:t>    ( žák není rozhodnut pro konkrétní povolání, učení mu nedělá potíže, je všestranně nadaný, své rozhodnutí posouvá o čtyři roky, po dosažení maturity)</a:t>
            </a:r>
          </a:p>
          <a:p>
            <a:pPr lvl="1">
              <a:buNone/>
            </a:pPr>
            <a:r>
              <a:rPr lang="cs-CZ" sz="1700" dirty="0">
                <a:latin typeface="Calibri" pitchFamily="34" charset="0"/>
                <a:cs typeface="Calibri" pitchFamily="34" charset="0"/>
              </a:rPr>
              <a:t>                     - odborné vzdělání </a:t>
            </a:r>
            <a:r>
              <a:rPr lang="cs-CZ" sz="17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SOŠ</a:t>
            </a:r>
            <a:r>
              <a:rPr lang="cs-CZ" sz="1700" dirty="0">
                <a:latin typeface="Calibri" pitchFamily="34" charset="0"/>
                <a:cs typeface="Calibri" pitchFamily="34" charset="0"/>
              </a:rPr>
              <a:t>- CHEMICKÁ, STROJNÍ, ZDRAVOTNÍ, VETERINÁRNÍ, EKONOMICKÁ, STAVEBNÍ, GRAFICKÁ, PEDAGOGICKÁ, KNIHOVNICKÁ, OBCHODNÍ - některé školy zřizují </a:t>
            </a:r>
            <a:r>
              <a:rPr lang="cs-CZ" sz="17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LYCEA</a:t>
            </a:r>
            <a:r>
              <a:rPr lang="cs-CZ" sz="1700" dirty="0">
                <a:latin typeface="Calibri" pitchFamily="34" charset="0"/>
                <a:cs typeface="Calibri" pitchFamily="34" charset="0"/>
              </a:rPr>
              <a:t>- vzdělávací program gymnázia, ale jsou zde i odborné předměty (žák má vyhraněný zájem určitým směrem, pro své povolání potřebuje odborné vzdělání s maturitou, po čtyřletém studiu odchází pracovat, ale má i možnost studovat VŠ)</a:t>
            </a:r>
          </a:p>
          <a:p>
            <a:pPr>
              <a:buNone/>
            </a:pPr>
            <a:r>
              <a:rPr lang="cs-CZ" sz="1700" dirty="0">
                <a:latin typeface="Calibri" pitchFamily="34" charset="0"/>
                <a:cs typeface="Calibri" pitchFamily="34" charset="0"/>
              </a:rPr>
              <a:t>                        - učení obory – dají se studovat na SOŠ nebo přímo na </a:t>
            </a:r>
            <a:r>
              <a:rPr lang="cs-CZ" sz="17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UČILIŠTÍCH</a:t>
            </a:r>
            <a:r>
              <a:rPr lang="cs-CZ" sz="1700" dirty="0">
                <a:latin typeface="Calibri" pitchFamily="34" charset="0"/>
                <a:cs typeface="Calibri" pitchFamily="34" charset="0"/>
              </a:rPr>
              <a:t>  (žáci mají určité dovednosti, které zde zúročí, získají výuční list v daném oboru, po vyučení, které obvykle trvá tři roky, odchází do pracovního poměru)</a:t>
            </a:r>
          </a:p>
          <a:p>
            <a:pPr>
              <a:buNone/>
            </a:pPr>
            <a:endParaRPr lang="cs-CZ" sz="21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6"/>
    </mc:Choice>
    <mc:Fallback xmlns="">
      <p:transition spd="slow" advTm="1101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STŘEDNÍ ŠKOLY DLE SÍDLA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6347714" cy="388077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>
                <a:latin typeface="Calibri" pitchFamily="34" charset="0"/>
                <a:cs typeface="Calibri" pitchFamily="34" charset="0"/>
              </a:rPr>
              <a:t>D</a:t>
            </a:r>
            <a:r>
              <a:rPr lang="cs-CZ" b="1" dirty="0">
                <a:latin typeface="Calibri" pitchFamily="34" charset="0"/>
                <a:cs typeface="Calibri" pitchFamily="34" charset="0"/>
              </a:rPr>
              <a:t>obrá dostupnost- autobus, MDH</a:t>
            </a:r>
          </a:p>
          <a:p>
            <a:r>
              <a:rPr lang="cs-CZ" dirty="0">
                <a:latin typeface="Calibri" pitchFamily="34" charset="0"/>
                <a:cs typeface="Calibri" pitchFamily="34" charset="0"/>
              </a:rPr>
              <a:t>Brno</a:t>
            </a:r>
          </a:p>
          <a:p>
            <a:r>
              <a:rPr lang="cs-CZ" dirty="0">
                <a:latin typeface="Calibri" pitchFamily="34" charset="0"/>
                <a:cs typeface="Calibri" pitchFamily="34" charset="0"/>
              </a:rPr>
              <a:t>Tišnov </a:t>
            </a:r>
          </a:p>
          <a:p>
            <a:r>
              <a:rPr lang="cs-CZ" dirty="0">
                <a:latin typeface="Calibri" pitchFamily="34" charset="0"/>
                <a:cs typeface="Calibri" pitchFamily="34" charset="0"/>
              </a:rPr>
              <a:t>Velké Meziříčí</a:t>
            </a:r>
          </a:p>
          <a:p>
            <a:r>
              <a:rPr lang="cs-CZ" dirty="0">
                <a:latin typeface="Calibri" pitchFamily="34" charset="0"/>
                <a:cs typeface="Calibri" pitchFamily="34" charset="0"/>
              </a:rPr>
              <a:t>Zastávka u Brna</a:t>
            </a:r>
          </a:p>
          <a:p>
            <a:r>
              <a:rPr lang="cs-CZ" dirty="0">
                <a:latin typeface="Calibri" pitchFamily="34" charset="0"/>
                <a:cs typeface="Calibri" pitchFamily="34" charset="0"/>
              </a:rPr>
              <a:t>Jihlava</a:t>
            </a:r>
          </a:p>
          <a:p>
            <a:pPr>
              <a:buNone/>
            </a:pPr>
            <a:r>
              <a:rPr lang="cs-CZ" b="1" dirty="0">
                <a:latin typeface="Calibri" pitchFamily="34" charset="0"/>
                <a:cs typeface="Calibri" pitchFamily="34" charset="0"/>
              </a:rPr>
              <a:t>Bydlení na internátě</a:t>
            </a:r>
          </a:p>
          <a:p>
            <a:r>
              <a:rPr lang="cs-CZ" dirty="0">
                <a:latin typeface="Calibri" pitchFamily="34" charset="0"/>
                <a:cs typeface="Calibri" pitchFamily="34" charset="0"/>
              </a:rPr>
              <a:t>Třebíč</a:t>
            </a:r>
          </a:p>
          <a:p>
            <a:r>
              <a:rPr lang="cs-CZ" dirty="0">
                <a:latin typeface="Calibri" pitchFamily="34" charset="0"/>
                <a:cs typeface="Calibri" pitchFamily="34" charset="0"/>
              </a:rPr>
              <a:t>Havlíčkův Brod</a:t>
            </a:r>
          </a:p>
          <a:p>
            <a:r>
              <a:rPr lang="cs-CZ" dirty="0">
                <a:latin typeface="Calibri" pitchFamily="34" charset="0"/>
                <a:cs typeface="Calibri" pitchFamily="34" charset="0"/>
              </a:rPr>
              <a:t>Boskovice</a:t>
            </a:r>
          </a:p>
          <a:p>
            <a:endParaRPr lang="cs-CZ" dirty="0">
              <a:latin typeface="Calibri" pitchFamily="34" charset="0"/>
              <a:cs typeface="Calibri" pitchFamily="34" charset="0"/>
            </a:endParaRPr>
          </a:p>
          <a:p>
            <a:endParaRPr lang="cs-CZ" dirty="0">
              <a:latin typeface="Calibri" pitchFamily="34" charset="0"/>
              <a:cs typeface="Calibri" pitchFamily="34" charset="0"/>
            </a:endParaRPr>
          </a:p>
          <a:p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F1CED5-FDB2-10ED-3A49-27ABAF860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48" y="2420888"/>
            <a:ext cx="4788000" cy="166116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618220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3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u="sng" dirty="0"/>
              <a:t>Zdroje informací o středních školách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989888" cy="4800600"/>
          </a:xfrm>
        </p:spPr>
        <p:txBody>
          <a:bodyPr>
            <a:normAutofit lnSpcReduction="10000"/>
          </a:bodyPr>
          <a:lstStyle/>
          <a:p>
            <a:r>
              <a:rPr lang="cs-CZ" altLang="cs-CZ" sz="2800" u="sng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hlinkClick r:id="rId3"/>
              </a:rPr>
              <a:t>www.</a:t>
            </a:r>
            <a:r>
              <a:rPr lang="cs-CZ" altLang="cs-CZ" sz="2800" u="sng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  <a:hlinkClick r:id="rId3"/>
              </a:rPr>
              <a:t>mvcr.cz</a:t>
            </a:r>
            <a:endParaRPr lang="cs-CZ" altLang="cs-CZ" sz="2800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cs-CZ" altLang="cs-CZ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   (</a:t>
            </a:r>
            <a:r>
              <a:rPr lang="cs-CZ" altLang="cs-CZ" sz="2800" dirty="0">
                <a:latin typeface="Calibri" pitchFamily="34" charset="0"/>
                <a:cs typeface="Calibri" pitchFamily="34" charset="0"/>
              </a:rPr>
              <a:t>legislativa – Sb. zák.)</a:t>
            </a:r>
            <a:endParaRPr lang="cs-CZ" altLang="cs-CZ" sz="2800" u="sng" dirty="0">
              <a:latin typeface="Calibri" pitchFamily="34" charset="0"/>
              <a:cs typeface="Calibri" pitchFamily="34" charset="0"/>
            </a:endParaRPr>
          </a:p>
          <a:p>
            <a:r>
              <a:rPr lang="cs-CZ" altLang="cs-CZ" sz="2800" u="sng" dirty="0">
                <a:latin typeface="Calibri" pitchFamily="34" charset="0"/>
                <a:cs typeface="Calibri" pitchFamily="34" charset="0"/>
              </a:rPr>
              <a:t>webové stránky SŠ (k 31.1. 2023 mají školy povinnost zveřejnit informace k PŘ)</a:t>
            </a:r>
          </a:p>
          <a:p>
            <a:r>
              <a:rPr lang="cs-CZ" altLang="cs-CZ" sz="2800" u="sng" dirty="0">
                <a:latin typeface="Calibri" pitchFamily="34" charset="0"/>
                <a:cs typeface="Calibri" pitchFamily="34" charset="0"/>
                <a:hlinkClick r:id="rId4"/>
              </a:rPr>
              <a:t>www.msmt.cz</a:t>
            </a:r>
            <a:endParaRPr lang="cs-CZ" altLang="cs-CZ" sz="2800" u="sng" dirty="0">
              <a:latin typeface="Calibri" pitchFamily="34" charset="0"/>
              <a:cs typeface="Calibri" pitchFamily="34" charset="0"/>
            </a:endParaRPr>
          </a:p>
          <a:p>
            <a:r>
              <a:rPr lang="cs-CZ" altLang="cs-CZ" sz="2800" u="sng" dirty="0">
                <a:latin typeface="Calibri" pitchFamily="34" charset="0"/>
                <a:cs typeface="Calibri" pitchFamily="34" charset="0"/>
              </a:rPr>
              <a:t>(např. přihlášky)</a:t>
            </a:r>
          </a:p>
          <a:p>
            <a:r>
              <a:rPr lang="cs-CZ" altLang="cs-CZ" sz="2800" u="sng" dirty="0">
                <a:latin typeface="Calibri" pitchFamily="34" charset="0"/>
                <a:cs typeface="Calibri" pitchFamily="34" charset="0"/>
                <a:hlinkClick r:id="rId5"/>
              </a:rPr>
              <a:t>www.cermat.cz</a:t>
            </a:r>
            <a:endParaRPr lang="cs-CZ" altLang="cs-CZ" sz="2800" u="sng" dirty="0">
              <a:latin typeface="Calibri" pitchFamily="34" charset="0"/>
              <a:cs typeface="Calibri" pitchFamily="34" charset="0"/>
            </a:endParaRPr>
          </a:p>
          <a:p>
            <a:r>
              <a:rPr lang="cs-CZ" altLang="cs-CZ" sz="2800" dirty="0">
                <a:latin typeface="Calibri" pitchFamily="34" charset="0"/>
                <a:cs typeface="Calibri" pitchFamily="34" charset="0"/>
              </a:rPr>
              <a:t> (jednotné přijímací zkoušky)</a:t>
            </a:r>
          </a:p>
          <a:p>
            <a:r>
              <a:rPr lang="cs-CZ" altLang="cs-CZ" sz="2800" u="sng" dirty="0">
                <a:latin typeface="Calibri" pitchFamily="34" charset="0"/>
                <a:cs typeface="Calibri" pitchFamily="34" charset="0"/>
                <a:hlinkClick r:id="rId6"/>
              </a:rPr>
              <a:t>www.infoabsolvent.cz</a:t>
            </a:r>
            <a:endParaRPr lang="cs-CZ" altLang="cs-CZ" sz="2800" u="sng" dirty="0">
              <a:latin typeface="Calibri" pitchFamily="34" charset="0"/>
              <a:cs typeface="Calibri" pitchFamily="34" charset="0"/>
            </a:endParaRPr>
          </a:p>
          <a:p>
            <a:r>
              <a:rPr lang="cs-CZ" altLang="cs-CZ" sz="2800" u="sng" dirty="0">
                <a:latin typeface="Calibri" pitchFamily="34" charset="0"/>
                <a:cs typeface="Calibri" pitchFamily="34" charset="0"/>
              </a:rPr>
              <a:t>Popis oborů, test zájmů a schopností, </a:t>
            </a:r>
            <a:endParaRPr lang="cs-CZ" altLang="cs-CZ" sz="2800" u="sng" dirty="0"/>
          </a:p>
          <a:p>
            <a:pPr eaLnBrk="1" hangingPunct="1"/>
            <a:endParaRPr lang="cs-CZ" altLang="cs-CZ" sz="2800" u="sng" dirty="0"/>
          </a:p>
          <a:p>
            <a:pPr eaLnBrk="1" hangingPunct="1"/>
            <a:endParaRPr lang="cs-CZ" altLang="cs-CZ" sz="2800" u="sng" dirty="0"/>
          </a:p>
          <a:p>
            <a:pPr eaLnBrk="1" hangingPunct="1"/>
            <a:endParaRPr lang="cs-CZ" altLang="cs-CZ" sz="2800" u="sng" dirty="0"/>
          </a:p>
        </p:txBody>
      </p:sp>
    </p:spTree>
    <p:custDataLst>
      <p:tags r:id="rId1"/>
    </p:custDataLst>
  </p:cSld>
  <p:clrMapOvr>
    <a:masterClrMapping/>
  </p:clrMapOvr>
  <p:transition advTm="4704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u="sng"/>
              <a:t>Další zdroje informací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sz="2800" dirty="0">
                <a:latin typeface="Calibri" pitchFamily="34" charset="0"/>
              </a:rPr>
              <a:t>přehled:  tištěná publikace Atlas škol pro kraj Vysočina</a:t>
            </a:r>
          </a:p>
          <a:p>
            <a:r>
              <a:rPr lang="cs-CZ" altLang="cs-CZ" sz="2800" dirty="0">
                <a:latin typeface="Calibri" pitchFamily="34" charset="0"/>
                <a:hlinkClick r:id="rId2"/>
              </a:rPr>
              <a:t>http://www.atlasskolstvi.cz/</a:t>
            </a:r>
            <a:endParaRPr lang="cs-CZ" altLang="cs-CZ" sz="2800" dirty="0">
              <a:latin typeface="Calibri" pitchFamily="34" charset="0"/>
            </a:endParaRPr>
          </a:p>
          <a:p>
            <a:r>
              <a:rPr lang="cs-CZ" altLang="cs-CZ" sz="2800" dirty="0">
                <a:latin typeface="Calibri" pitchFamily="34" charset="0"/>
              </a:rPr>
              <a:t>Školský portál Kraje Vysočina</a:t>
            </a:r>
          </a:p>
          <a:p>
            <a:pPr marL="64008" indent="0">
              <a:buNone/>
            </a:pPr>
            <a:endParaRPr lang="cs-CZ" altLang="cs-CZ" sz="2800" dirty="0">
              <a:latin typeface="Calibri" pitchFamily="34" charset="0"/>
              <a:hlinkClick r:id="rId3"/>
            </a:endParaRPr>
          </a:p>
          <a:p>
            <a:r>
              <a:rPr lang="cs-CZ" altLang="cs-CZ" sz="2800" dirty="0">
                <a:latin typeface="Calibri" pitchFamily="34" charset="0"/>
              </a:rPr>
              <a:t>Dny otevřených dveří – virtuální prohlídky, prezentace škol</a:t>
            </a:r>
          </a:p>
          <a:p>
            <a:r>
              <a:rPr lang="cs-CZ" altLang="cs-CZ" sz="2800" dirty="0">
                <a:latin typeface="Calibri" pitchFamily="34" charset="0"/>
              </a:rPr>
              <a:t>informační letáky na nástěnce u VP</a:t>
            </a:r>
          </a:p>
          <a:p>
            <a:pPr eaLnBrk="1" hangingPunct="1"/>
            <a:endParaRPr lang="cs-CZ" altLang="cs-CZ" sz="2800" dirty="0">
              <a:latin typeface="Calibri" pitchFamily="34" charset="0"/>
            </a:endParaRPr>
          </a:p>
          <a:p>
            <a:pPr eaLnBrk="1" hangingPunct="1"/>
            <a:r>
              <a:rPr lang="cs-CZ" altLang="cs-CZ" sz="2800" dirty="0">
                <a:latin typeface="Calibri" pitchFamily="34" charset="0"/>
              </a:rPr>
              <a:t>Informační a poradenské středisko ÚP ŽĎÁR NAD SÁZAVOU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  <p:transition advTm="2336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C1DDC2-1D64-14DD-5D2E-2B14DED65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Vycházející žáci ve školním roce 2021-22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1DFDA35D-8F13-2042-2E46-198E0DF3F6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934863"/>
              </p:ext>
            </p:extLst>
          </p:nvPr>
        </p:nvGraphicFramePr>
        <p:xfrm>
          <a:off x="467544" y="1484784"/>
          <a:ext cx="8085832" cy="5160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247">
                  <a:extLst>
                    <a:ext uri="{9D8B030D-6E8A-4147-A177-3AD203B41FA5}">
                      <a16:colId xmlns:a16="http://schemas.microsoft.com/office/drawing/2014/main" val="508770577"/>
                    </a:ext>
                  </a:extLst>
                </a:gridCol>
                <a:gridCol w="1295880">
                  <a:extLst>
                    <a:ext uri="{9D8B030D-6E8A-4147-A177-3AD203B41FA5}">
                      <a16:colId xmlns:a16="http://schemas.microsoft.com/office/drawing/2014/main" val="1964454273"/>
                    </a:ext>
                  </a:extLst>
                </a:gridCol>
                <a:gridCol w="880407">
                  <a:extLst>
                    <a:ext uri="{9D8B030D-6E8A-4147-A177-3AD203B41FA5}">
                      <a16:colId xmlns:a16="http://schemas.microsoft.com/office/drawing/2014/main" val="1004309021"/>
                    </a:ext>
                  </a:extLst>
                </a:gridCol>
                <a:gridCol w="1711352">
                  <a:extLst>
                    <a:ext uri="{9D8B030D-6E8A-4147-A177-3AD203B41FA5}">
                      <a16:colId xmlns:a16="http://schemas.microsoft.com/office/drawing/2014/main" val="890586805"/>
                    </a:ext>
                  </a:extLst>
                </a:gridCol>
                <a:gridCol w="2433485">
                  <a:extLst>
                    <a:ext uri="{9D8B030D-6E8A-4147-A177-3AD203B41FA5}">
                      <a16:colId xmlns:a16="http://schemas.microsoft.com/office/drawing/2014/main" val="3341210802"/>
                    </a:ext>
                  </a:extLst>
                </a:gridCol>
                <a:gridCol w="1701461">
                  <a:extLst>
                    <a:ext uri="{9D8B030D-6E8A-4147-A177-3AD203B41FA5}">
                      <a16:colId xmlns:a16="http://schemas.microsoft.com/office/drawing/2014/main" val="3472963122"/>
                    </a:ext>
                  </a:extLst>
                </a:gridCol>
              </a:tblGrid>
              <a:tr h="984792">
                <a:tc gridSpan="5">
                  <a:txBody>
                    <a:bodyPr/>
                    <a:lstStyle/>
                    <a:p>
                      <a:pPr algn="l" fontAlgn="b"/>
                      <a:r>
                        <a:rPr lang="cs-CZ" sz="1600" b="1" i="1" u="none" strike="noStrike" baseline="0" dirty="0">
                          <a:effectLst/>
                        </a:rPr>
                        <a:t>Na SŠ se hlásilo 89 žáků  - podali </a:t>
                      </a:r>
                      <a:r>
                        <a:rPr lang="cs-CZ" sz="1600" b="0" i="0" u="none" strike="noStrike" baseline="0" dirty="0"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  <a:r>
                        <a:rPr lang="cs-CZ" sz="1600" b="1" i="1" u="none" strike="noStrike" baseline="0" dirty="0">
                          <a:effectLst/>
                        </a:rPr>
                        <a:t> 170 přihlášek,</a:t>
                      </a:r>
                      <a:endParaRPr lang="cs-CZ" sz="1600" b="1" i="1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1" i="1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69582587"/>
                  </a:ext>
                </a:extLst>
              </a:tr>
              <a:tr h="318564"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1600" b="1" i="1" u="none" strike="noStrike" baseline="0">
                          <a:effectLst/>
                        </a:rPr>
                        <a:t> 8 žáků dalo jen jednu přihlášku, </a:t>
                      </a:r>
                      <a:endParaRPr lang="cs-CZ" sz="1600" b="1" i="1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1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1" i="1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07815520"/>
                  </a:ext>
                </a:extLst>
              </a:tr>
              <a:tr h="318564">
                <a:tc>
                  <a:txBody>
                    <a:bodyPr/>
                    <a:lstStyle/>
                    <a:p>
                      <a:pPr algn="l" fontAlgn="b"/>
                      <a:endParaRPr lang="cs-CZ" sz="1600" b="1" i="1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600" b="1" i="1" u="none" strike="noStrike" baseline="0">
                          <a:effectLst/>
                        </a:rPr>
                        <a:t>           - 73 žáků z devátých tříd</a:t>
                      </a:r>
                      <a:endParaRPr lang="cs-CZ" sz="1600" b="1" i="1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1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1" i="1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70474835"/>
                  </a:ext>
                </a:extLst>
              </a:tr>
              <a:tr h="590102">
                <a:tc>
                  <a:txBody>
                    <a:bodyPr/>
                    <a:lstStyle/>
                    <a:p>
                      <a:pPr algn="l" fontAlgn="b"/>
                      <a:endParaRPr lang="cs-CZ" sz="1600" b="1" i="1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600" b="1" i="1" u="none" strike="noStrike" baseline="0">
                          <a:effectLst/>
                        </a:rPr>
                        <a:t>            - 2 ze sedmé na šestileté gymnásium</a:t>
                      </a:r>
                      <a:endParaRPr lang="cs-CZ" sz="1600" b="1" i="1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1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1" i="1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29137987"/>
                  </a:ext>
                </a:extLst>
              </a:tr>
              <a:tr h="318564">
                <a:tc>
                  <a:txBody>
                    <a:bodyPr/>
                    <a:lstStyle/>
                    <a:p>
                      <a:pPr algn="l" fontAlgn="b"/>
                      <a:endParaRPr lang="cs-CZ" sz="1600" b="1" i="1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1600" b="1" i="1" u="none" strike="noStrike" baseline="0" dirty="0">
                          <a:effectLst/>
                        </a:rPr>
                        <a:t>            - 14 žáků z pátých tříd na osmileté </a:t>
                      </a:r>
                      <a:r>
                        <a:rPr lang="cs-CZ" sz="1600" b="1" i="1" u="none" strike="noStrike" baseline="0" dirty="0" err="1">
                          <a:effectLst/>
                        </a:rPr>
                        <a:t>gymnásium</a:t>
                      </a:r>
                      <a:endParaRPr lang="cs-CZ" sz="1600" b="1" i="1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1" i="1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26593133"/>
                  </a:ext>
                </a:extLst>
              </a:tr>
              <a:tr h="318564">
                <a:tc>
                  <a:txBody>
                    <a:bodyPr/>
                    <a:lstStyle/>
                    <a:p>
                      <a:pPr algn="l" fontAlgn="b"/>
                      <a:endParaRPr lang="cs-CZ" sz="1600" b="1" i="1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1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1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1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1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1" i="1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746979"/>
                  </a:ext>
                </a:extLst>
              </a:tr>
              <a:tr h="590102">
                <a:tc>
                  <a:txBody>
                    <a:bodyPr/>
                    <a:lstStyle/>
                    <a:p>
                      <a:pPr algn="l" fontAlgn="b"/>
                      <a:endParaRPr lang="cs-CZ" sz="1600" b="1" i="1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1600" b="1" i="1" u="none" strike="noStrike" baseline="0" dirty="0">
                          <a:effectLst/>
                        </a:rPr>
                        <a:t>podalo se 43 přihlášek na </a:t>
                      </a:r>
                      <a:r>
                        <a:rPr lang="cs-CZ" sz="1600" b="1" i="1" u="none" strike="noStrike" baseline="0" dirty="0" err="1">
                          <a:effectLst/>
                        </a:rPr>
                        <a:t>gymnásium</a:t>
                      </a:r>
                      <a:r>
                        <a:rPr lang="cs-CZ" sz="1600" b="1" i="1" u="none" strike="noStrike" baseline="0" dirty="0">
                          <a:effectLst/>
                        </a:rPr>
                        <a:t> -19 na G Velké Meziříčí</a:t>
                      </a:r>
                      <a:endParaRPr lang="cs-CZ" sz="1600" b="1" i="1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1" i="1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76953068"/>
                  </a:ext>
                </a:extLst>
              </a:tr>
              <a:tr h="590102">
                <a:tc>
                  <a:txBody>
                    <a:bodyPr/>
                    <a:lstStyle/>
                    <a:p>
                      <a:pPr algn="l" fontAlgn="b"/>
                      <a:endParaRPr lang="cs-CZ" sz="1600" b="1" i="1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600" b="1" i="1" u="none" strike="noStrike" baseline="0">
                          <a:effectLst/>
                        </a:rPr>
                        <a:t>na SOŠ 78 přihlášek - nejvíce na ekonomické obory 11 přihlášek</a:t>
                      </a:r>
                      <a:endParaRPr lang="cs-CZ" sz="1600" b="1" i="1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600" b="1" i="1" u="none" strike="noStrike" baseline="0" dirty="0">
                          <a:effectLst/>
                        </a:rPr>
                        <a:t>ekonomické obory  -11 přihlášek</a:t>
                      </a:r>
                      <a:endParaRPr lang="cs-CZ" sz="1600" b="1" i="1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357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cs-CZ" sz="1600" b="1" i="1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cs-CZ" sz="1600" b="1" i="1" u="none" strike="noStrike" baseline="0" dirty="0">
                          <a:effectLst/>
                        </a:rPr>
                        <a:t>na SOU 56 přihlášek  - 6 </a:t>
                      </a:r>
                      <a:r>
                        <a:rPr lang="cs-CZ" sz="1600" b="1" i="1" u="none" strike="noStrike" baseline="0" dirty="0" err="1">
                          <a:effectLst/>
                        </a:rPr>
                        <a:t>obraběč</a:t>
                      </a:r>
                      <a:r>
                        <a:rPr lang="cs-CZ" sz="1600" b="1" i="1" u="none" strike="noStrike" baseline="0" dirty="0">
                          <a:effectLst/>
                        </a:rPr>
                        <a:t> kovů, 5 kuchař-číšník, 5 mechanik elektrotechnik</a:t>
                      </a:r>
                      <a:endParaRPr lang="cs-CZ" sz="1600" b="1" i="1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515303"/>
                  </a:ext>
                </a:extLst>
              </a:tr>
              <a:tr h="318564">
                <a:tc>
                  <a:txBody>
                    <a:bodyPr/>
                    <a:lstStyle/>
                    <a:p>
                      <a:pPr algn="l" fontAlgn="b"/>
                      <a:endParaRPr lang="cs-CZ" sz="1600" b="1" i="1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cs-CZ" sz="1600" b="1" i="1" u="none" strike="noStrike" baseline="0" dirty="0">
                          <a:effectLst/>
                        </a:rPr>
                        <a:t>nejvzdálenější školy jsou v Přerově, ve Strážnici, Lanškrouně a v Humpolci</a:t>
                      </a:r>
                      <a:endParaRPr lang="cs-CZ" sz="1600" b="1" i="1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74376"/>
                  </a:ext>
                </a:extLst>
              </a:tr>
              <a:tr h="318564">
                <a:tc>
                  <a:txBody>
                    <a:bodyPr/>
                    <a:lstStyle/>
                    <a:p>
                      <a:pPr algn="l" fontAlgn="b"/>
                      <a:endParaRPr lang="cs-CZ" sz="1600" b="1" i="1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1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1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1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1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1" i="1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25757257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1F7D1206-1F7C-BB78-381D-88E01BC33F3B}"/>
              </a:ext>
            </a:extLst>
          </p:cNvPr>
          <p:cNvSpPr txBox="1"/>
          <p:nvPr/>
        </p:nvSpPr>
        <p:spPr>
          <a:xfrm>
            <a:off x="2288041" y="3263805"/>
            <a:ext cx="45760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8812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417CC3-EA93-4C3F-8527-66F548373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Vycházející žáci ve školním roce 2021-22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D49A23B-C0C7-8A88-BF11-2C0395484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648" y="1952687"/>
            <a:ext cx="737070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535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|0.4|0.4|0.4|0.3|0.7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0.3|0.5|0.7|0.6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0.6|1.4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3|0.3|0.2|0.3|0.3|0.2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2|0.2|0.2|0.2|0.2|0.2|0.2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|0.2|0.3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0.3|0.3|0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1433</TotalTime>
  <Words>1971</Words>
  <Application>Microsoft Office PowerPoint</Application>
  <PresentationFormat>Předvádění na obrazovce (4:3)</PresentationFormat>
  <Paragraphs>183</Paragraphs>
  <Slides>29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9" baseType="lpstr">
      <vt:lpstr>Arial</vt:lpstr>
      <vt:lpstr>Calibri</vt:lpstr>
      <vt:lpstr>Century Gothic</vt:lpstr>
      <vt:lpstr>Fira Sans</vt:lpstr>
      <vt:lpstr>Inter</vt:lpstr>
      <vt:lpstr>Times New Roman</vt:lpstr>
      <vt:lpstr>Verdana</vt:lpstr>
      <vt:lpstr>Wingdings 2</vt:lpstr>
      <vt:lpstr>Talent</vt:lpstr>
      <vt:lpstr>Acrobat Document</vt:lpstr>
      <vt:lpstr>Informace o přijímacím řízení  na SŠ  ve školním roce 2022-2023 pro školní rok 2023-2024   </vt:lpstr>
      <vt:lpstr>Program</vt:lpstr>
      <vt:lpstr>Absolventi</vt:lpstr>
      <vt:lpstr>Kam na školu?</vt:lpstr>
      <vt:lpstr>STŘEDNÍ ŠKOLY DLE SÍDLA</vt:lpstr>
      <vt:lpstr>Zdroje informací o středních školách</vt:lpstr>
      <vt:lpstr>Další zdroje informací</vt:lpstr>
      <vt:lpstr>Vycházející žáci ve školním roce 2021-22</vt:lpstr>
      <vt:lpstr>Vycházející žáci ve školním roce 2021-22</vt:lpstr>
      <vt:lpstr>Odevzdání přihlášek</vt:lpstr>
      <vt:lpstr>Přihlášky na SŠ</vt:lpstr>
      <vt:lpstr>Prezentace aplikace PowerPoint</vt:lpstr>
      <vt:lpstr>Prezentace aplikace PowerPoint</vt:lpstr>
      <vt:lpstr>Přihlášky na střední školy</vt:lpstr>
      <vt:lpstr>Prezentace aplikace PowerPoint</vt:lpstr>
      <vt:lpstr>Prezentace aplikace PowerPoint</vt:lpstr>
      <vt:lpstr>Potvrzení přihlášky na ZŠ</vt:lpstr>
      <vt:lpstr>Termín přijímacích zkoušek</vt:lpstr>
      <vt:lpstr>Prezentace aplikace PowerPoint</vt:lpstr>
      <vt:lpstr>Po 1.kole přijímacích zkoušek</vt:lpstr>
      <vt:lpstr>Po  úspěšném přijetí na SŠ</vt:lpstr>
      <vt:lpstr>V případě nepřijetí</vt:lpstr>
      <vt:lpstr>Vyplnění zápisového lístku</vt:lpstr>
      <vt:lpstr>Prezentace aplikace PowerPoint</vt:lpstr>
      <vt:lpstr>Jednotné přijímací zkoušky</vt:lpstr>
      <vt:lpstr>Jednotné přijímací zkoušky  – český jazyk a literatura</vt:lpstr>
      <vt:lpstr>Jednotné přijímací zkoušky  – matematika</vt:lpstr>
      <vt:lpstr>Přijetí žáka ke studiu na SŠ a ukončení ZŠ</vt:lpstr>
      <vt:lpstr>Děkuji za pozornost.                                   Mgr. Marie Vlčková</vt:lpstr>
    </vt:vector>
  </TitlesOfParts>
  <Company>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Schůzka s rodiči vycházejících žáků</dc:title>
  <dc:creator>MB</dc:creator>
  <cp:lastModifiedBy>Vlčková Marie, Mgr.</cp:lastModifiedBy>
  <cp:revision>230</cp:revision>
  <dcterms:created xsi:type="dcterms:W3CDTF">2011-02-05T19:37:03Z</dcterms:created>
  <dcterms:modified xsi:type="dcterms:W3CDTF">2022-11-10T10:02:07Z</dcterms:modified>
</cp:coreProperties>
</file>