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10" r:id="rId4"/>
    <p:sldId id="311" r:id="rId5"/>
    <p:sldId id="334" r:id="rId6"/>
    <p:sldId id="312" r:id="rId7"/>
    <p:sldId id="313" r:id="rId8"/>
    <p:sldId id="317" r:id="rId9"/>
    <p:sldId id="315" r:id="rId10"/>
    <p:sldId id="319" r:id="rId11"/>
    <p:sldId id="321" r:id="rId12"/>
    <p:sldId id="316" r:id="rId13"/>
    <p:sldId id="320" r:id="rId14"/>
    <p:sldId id="318" r:id="rId15"/>
    <p:sldId id="329" r:id="rId16"/>
    <p:sldId id="330" r:id="rId17"/>
    <p:sldId id="322" r:id="rId18"/>
    <p:sldId id="323" r:id="rId19"/>
    <p:sldId id="324" r:id="rId20"/>
    <p:sldId id="325" r:id="rId21"/>
    <p:sldId id="331" r:id="rId22"/>
    <p:sldId id="335" r:id="rId23"/>
    <p:sldId id="332" r:id="rId24"/>
    <p:sldId id="333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D2039F-4A0A-2C1A-34A4-DC054A741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2B4D5D-65BB-C6BA-2732-4F11B5D5C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FAA2B6-FCDC-4E34-5997-9AA676EF7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256B66-019E-1757-2D9D-BC3FCB10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3D3805-778B-E65B-CC8A-1827A046E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35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FB9B6-51F2-3B85-53B0-253250D7C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64554D0-7AAB-E89E-AF38-BC355C2D4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11B947-FA58-FC29-44E5-43224FD11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8FFDBA-8F51-8589-E2FA-8501A9D8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9DD8E2-9CDA-8362-0EDA-CF700C0C6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51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A429AEB-348D-708E-4333-C282CD529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8759C42-B182-ACAC-BD1B-196BE2BA3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CBE5D0-9C56-F9C4-58A7-C6BBE7F3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A62340-8944-BC2B-6B3E-E95FED1A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BA6129-018C-F931-281F-79EEFC6A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7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C7A522-E99B-E4B3-2AD6-1D72BC84F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6D59BB-01A4-8878-CFD8-3208CC4B4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6EB8FA-58BD-55B5-A91C-BDFB67E8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6F5D69-755D-CB5F-D73A-0DAB9047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1D26BA-CC45-EA3B-4756-2A0FDE3D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72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6417A1-7C38-D8B7-F8D3-9F70D17B6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8122AB-1605-D0E7-DD1A-EDAAA55B1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BE3C8A-0358-7BB8-911A-54B2F07A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04CE76-CC30-9A45-AF9D-32121D825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46D388-A56F-1DF0-9E06-C03FCF34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99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761F88-CAD2-7414-1537-48F57577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C586AE-45BC-F5C1-E0F0-25FEB3D81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0B1BE2C-4E37-0B09-F2DA-A6F925248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0B362B-18F6-475C-3E67-C7C7145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367F3AB-710E-3336-894F-4EB88B1A9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0D43D5-9FAD-8211-2B23-DA492F36A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40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9A8C8-46C9-C6BF-BB15-B67D3026F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EE6307-4CF7-C217-7BB9-7AA5F60FE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40610EA-53EB-11C2-8538-AC7D2D68A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E179BA3-8668-6961-4467-D6F3DC567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D3D7974-83F3-E3F0-51E8-DDC4D7A92F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A60D5D1-627C-18FE-95B5-481D2A20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7D503FA-1D19-5CC0-549F-F580AA8F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CDA5B70-043B-FBF3-5F82-9188302F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15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98306-E6F1-A613-BA90-340303F83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E7B46A-0D16-6E30-3B5F-3B729920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5CE81A5-0B6D-274F-3C2D-5EAD500C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839BBC-4FD2-3251-6C2F-97CA958B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83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BDA80C1-15D3-84B5-DB25-762B8A069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6FA20D4-AB33-14D8-8B5F-E38A439D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A74FDE9-67AE-847B-A516-7966A6351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93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E0EF6-18F5-B7E2-9064-E0569566A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E3580F-CFB6-23E0-A2AF-49DDC1AE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DFF3CCC-961B-BC97-4581-5FA6DF226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8B5BB30-2CD4-F06C-8152-F40CD1E1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0309F7-D0EA-3680-4078-AF2CDD8D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2DEC05-8FBD-7FA9-3B11-692761EA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12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4EBE7B-9B7C-2807-F80D-CD4FE254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167D753-68BD-83A2-BD3C-538267E69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7E462FE-C420-5372-9ABE-3166CD052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3843CE-5511-B40C-5357-4D21EA79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1C30F46-9FA1-B45C-2F10-F85C18F1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FD3416-F342-3D36-6921-1E2602DE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20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9869D42-F4C2-D8B4-6F80-BAC0191CB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65DDF5-0F51-244E-B5CF-CA21E520A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BF19C7-E7C3-9734-6F4A-895740D2B9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37B66-8BBD-4138-B4BA-502465A4E904}" type="datetimeFigureOut">
              <a:rPr lang="cs-CZ" smtClean="0"/>
              <a:t>15.11.2025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F3D88B-DA92-0BF8-FEA6-B3C564356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0B22F1-B27C-FB8E-45F6-D3F9D5719A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FC90D-C099-4F2B-A384-EDF9923A4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7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rmat.cz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tredni-vzdelavani/prijimani-na-stredni-skoly-a-konzervator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redniskoly-ss.cz/" TargetMode="External"/><Relationship Id="rId3" Type="http://schemas.openxmlformats.org/officeDocument/2006/relationships/hyperlink" Target="http://www.dipsy.cz/" TargetMode="External"/><Relationship Id="rId7" Type="http://schemas.openxmlformats.org/officeDocument/2006/relationships/hyperlink" Target="https://www.studujnavysocine.cz/" TargetMode="External"/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redniskoly.com/" TargetMode="External"/><Relationship Id="rId5" Type="http://schemas.openxmlformats.org/officeDocument/2006/relationships/hyperlink" Target="https://www.atlasskolstvi.cz/stredni-skoly" TargetMode="External"/><Relationship Id="rId10" Type="http://schemas.openxmlformats.org/officeDocument/2006/relationships/hyperlink" Target="http://www.cermat.cz/" TargetMode="External"/><Relationship Id="rId4" Type="http://schemas.openxmlformats.org/officeDocument/2006/relationships/hyperlink" Target="http://www.infoabsolvent.cz/" TargetMode="External"/><Relationship Id="rId9" Type="http://schemas.openxmlformats.org/officeDocument/2006/relationships/hyperlink" Target="http://www.msmt.cz/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ihlaskynastredni.cz/rodice-zaci.php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hlaskynastredni.cz/" TargetMode="External"/><Relationship Id="rId2" Type="http://schemas.openxmlformats.org/officeDocument/2006/relationships/hyperlink" Target="https://www.msmt.cz/vzdelavani/stredni-vzdelavani/prijimani-na-stredni-skoly-a-konzervator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ipsy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entitaobcana.cz/" TargetMode="External"/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4YjKGuO3T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3E5001-5A61-C10E-6A83-A2D6FE892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r>
              <a:rPr lang="cs-CZ" sz="6600" dirty="0">
                <a:solidFill>
                  <a:srgbClr val="0070C0"/>
                </a:solidFill>
                <a:latin typeface="+mn-lt"/>
              </a:rPr>
              <a:t>Informace k přijímacímu řízení na SŠ ve </a:t>
            </a:r>
            <a:r>
              <a:rPr lang="cs-CZ" sz="6600" dirty="0" err="1">
                <a:solidFill>
                  <a:srgbClr val="0070C0"/>
                </a:solidFill>
                <a:latin typeface="+mn-lt"/>
              </a:rPr>
              <a:t>šk</a:t>
            </a:r>
            <a:r>
              <a:rPr lang="cs-CZ" sz="6600" dirty="0">
                <a:solidFill>
                  <a:srgbClr val="0070C0"/>
                </a:solidFill>
                <a:latin typeface="+mn-lt"/>
              </a:rPr>
              <a:t>. roce 2025/26 </a:t>
            </a:r>
            <a:br>
              <a:rPr lang="cs-CZ" sz="6600" dirty="0">
                <a:solidFill>
                  <a:srgbClr val="0070C0"/>
                </a:solidFill>
                <a:latin typeface="+mn-lt"/>
              </a:rPr>
            </a:br>
            <a:r>
              <a:rPr lang="cs-CZ" sz="6600" dirty="0">
                <a:solidFill>
                  <a:srgbClr val="0070C0"/>
                </a:solidFill>
                <a:latin typeface="+mn-lt"/>
              </a:rPr>
              <a:t>pro školní rok 2026/27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B68BFA-E0AB-B57D-1128-311047154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endParaRPr lang="cs-CZ" dirty="0"/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B2750-411F-05B6-2C8D-162758C5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509B1D1E-07EF-84EC-3B65-B9F385CECF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0084" y="0"/>
            <a:ext cx="4834804" cy="6762080"/>
          </a:xfr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062F00D-F494-2CF7-A3C9-725F85741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303" y="125659"/>
            <a:ext cx="4615424" cy="651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905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A44D4C-25CB-C43C-0067-A1E6C77EE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Registrační číslo přihlášky: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055B56-5A04-CD36-6704-A74D5AF9B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Při elektronickém způsobu podání přihlášky (s e-identitou) je viditelné přímo v </a:t>
            </a:r>
            <a:r>
              <a:rPr lang="cs-CZ" dirty="0">
                <a:hlinkClick r:id="rId2"/>
              </a:rPr>
              <a:t>www.dipsy.cz</a:t>
            </a:r>
            <a:endParaRPr lang="cs-CZ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Při podání přihlášky na tiskopise sdělí uchazeči jeho registrační číslo prokazatelně ředitel školy, která je na přihlášce první v pořadí.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37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19A33E-3803-622B-F66B-A4ED54F05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Přílohy přihlášek: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4EBD13-5F67-ABD5-46F1-506A2D6C9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36" y="1115568"/>
            <a:ext cx="11640312" cy="5477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- U každého oboru se v systému zobrazí, jaké dokumenty je třeba k přihlášce doložit.</a:t>
            </a:r>
          </a:p>
          <a:p>
            <a:pPr marL="0" indent="0">
              <a:buNone/>
            </a:pPr>
            <a:r>
              <a:rPr lang="cs-CZ" dirty="0"/>
              <a:t>- Všechny potřebné přílohy nahrajete do systému. </a:t>
            </a:r>
          </a:p>
          <a:p>
            <a:pPr marL="0" indent="0">
              <a:buNone/>
            </a:pPr>
            <a:r>
              <a:rPr lang="cs-CZ" dirty="0"/>
              <a:t>- V případě, že podáváte přihlášky na tiskopise, všechny přílohy vytisknete, vyplníte a doručíte na střední školu spolu s přihláškou.</a:t>
            </a:r>
          </a:p>
          <a:p>
            <a:pPr marL="0" indent="0">
              <a:buNone/>
            </a:pPr>
            <a:r>
              <a:rPr lang="cs-CZ" b="1" dirty="0"/>
              <a:t>- Do přihlášky samotné se nic nepotvrzuje.</a:t>
            </a:r>
          </a:p>
          <a:p>
            <a:pPr>
              <a:buFontTx/>
              <a:buChar char="-"/>
            </a:pPr>
            <a:r>
              <a:rPr lang="cs-CZ" dirty="0"/>
              <a:t>Kopie není  nutné úředně ověřovat. Stačí prosté kopie dokumentů (fotografie, </a:t>
            </a:r>
            <a:r>
              <a:rPr lang="cs-CZ" dirty="0" err="1"/>
              <a:t>scan</a:t>
            </a:r>
            <a:r>
              <a:rPr lang="cs-CZ" dirty="0"/>
              <a:t>).</a:t>
            </a:r>
          </a:p>
          <a:p>
            <a:pPr>
              <a:buFontTx/>
              <a:buChar char="-"/>
            </a:pPr>
            <a:r>
              <a:rPr lang="cs-CZ" b="1" dirty="0"/>
              <a:t>Hodnocení na vysvědčeních z předchozího vzdělávání dostanou žáci ve škole s pololetním vysvědčením.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u="sng" dirty="0"/>
              <a:t>Další možné přílohy</a:t>
            </a:r>
            <a:r>
              <a:rPr lang="cs-CZ" dirty="0"/>
              <a:t>: lékařský posudek zdravotní způsobilosti, doporučení školského poradenského zařízení.</a:t>
            </a:r>
          </a:p>
        </p:txBody>
      </p:sp>
    </p:spTree>
    <p:extLst>
      <p:ext uri="{BB962C8B-B14F-4D97-AF65-F5344CB8AC3E}">
        <p14:creationId xmlns:p14="http://schemas.microsoft.com/office/powerpoint/2010/main" val="96921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FD37847-73C2-6721-7184-3D9CBB265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680" y="0"/>
            <a:ext cx="4925064" cy="7084116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2687882C-2627-C7FE-54E5-EF5F5D2D0555}"/>
              </a:ext>
            </a:extLst>
          </p:cNvPr>
          <p:cNvSpPr txBox="1"/>
          <p:nvPr/>
        </p:nvSpPr>
        <p:spPr>
          <a:xfrm>
            <a:off x="5056632" y="1152144"/>
            <a:ext cx="894211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 </a:t>
            </a:r>
          </a:p>
          <a:p>
            <a:r>
              <a:rPr lang="cs-CZ" sz="2400" b="1" dirty="0"/>
              <a:t>Vytiskněte si tento formulář, vyplníte potřebné</a:t>
            </a:r>
          </a:p>
          <a:p>
            <a:r>
              <a:rPr lang="cs-CZ" sz="2400" b="1" dirty="0"/>
              <a:t> informace, přinesete lékaři k potvrzení.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r>
              <a:rPr lang="cs-CZ" sz="2400" b="1" dirty="0">
                <a:solidFill>
                  <a:srgbClr val="FF0000"/>
                </a:solidFill>
              </a:rPr>
              <a:t>Pečlivě zkontrolujte kódy oborů, </a:t>
            </a:r>
            <a:r>
              <a:rPr lang="cs-CZ" sz="2400" dirty="0"/>
              <a:t>které do formuláře</a:t>
            </a:r>
          </a:p>
          <a:p>
            <a:r>
              <a:rPr lang="cs-CZ" sz="2400" dirty="0"/>
              <a:t>vyplňujete.</a:t>
            </a:r>
          </a:p>
          <a:p>
            <a:endParaRPr lang="cs-CZ" sz="2400" dirty="0"/>
          </a:p>
          <a:p>
            <a:r>
              <a:rPr lang="cs-CZ" sz="2400" b="1" dirty="0"/>
              <a:t>Kódy zvolených oborů do formuláře píšete vy!!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r>
              <a:rPr lang="cs-CZ" sz="2400" dirty="0"/>
              <a:t>Na jeden tiskopis je možné nechat potvrdit způsobilost</a:t>
            </a:r>
          </a:p>
          <a:p>
            <a:r>
              <a:rPr lang="cs-CZ" sz="2400" dirty="0"/>
              <a:t>k více oborům.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555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18338E-69C3-4CCC-E67D-E869BCBCB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D6304-30A4-7F07-8CFA-45DB231EB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168" y="191706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Pokud dojde na vaší straně k chybě při vyplnění přihlášky,</a:t>
            </a:r>
          </a:p>
          <a:p>
            <a:pPr marL="0" indent="0">
              <a:buNone/>
            </a:pPr>
            <a:r>
              <a:rPr lang="cs-CZ" dirty="0"/>
              <a:t>(např. chybí potřebné přílohy), ředitelé vás upozorní.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DŮLEŽITÉ JSOU TEDY SPRÁVNÉ KONTAKTNÍ ÚDAJE (email, telefon)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PEČLIVĚ ZKONTROLUJTE KÓDY VYBRANÝCH OBORŮ VZDĚLÁVÁNÍ!!</a:t>
            </a:r>
          </a:p>
        </p:txBody>
      </p:sp>
    </p:spTree>
    <p:extLst>
      <p:ext uri="{BB962C8B-B14F-4D97-AF65-F5344CB8AC3E}">
        <p14:creationId xmlns:p14="http://schemas.microsoft.com/office/powerpoint/2010/main" val="3548163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5A3CAC-8979-26F7-E922-5414107D6287}"/>
              </a:ext>
            </a:extLst>
          </p:cNvPr>
          <p:cNvSpPr txBox="1"/>
          <p:nvPr/>
        </p:nvSpPr>
        <p:spPr>
          <a:xfrm>
            <a:off x="640080" y="394692"/>
            <a:ext cx="1042416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TERMÍNY JEDNOTNÉ PŘIJÍMACÍ ZKOUŠKY</a:t>
            </a:r>
          </a:p>
          <a:p>
            <a:endParaRPr lang="cs-CZ" sz="1800" b="1" dirty="0">
              <a:solidFill>
                <a:srgbClr val="FF0000"/>
              </a:solidFill>
              <a:latin typeface="+mj-lt"/>
            </a:endParaRPr>
          </a:p>
          <a:p>
            <a:r>
              <a:rPr lang="cs-CZ" sz="1800" b="1" dirty="0">
                <a:solidFill>
                  <a:srgbClr val="FF0000"/>
                </a:solidFill>
              </a:rPr>
              <a:t>ČTYŘLETÉ OBORY VZDĚLÁNÍ – VČETNĚ NÁSTAVBOVÉHO STUDIA:</a:t>
            </a:r>
            <a:br>
              <a:rPr lang="cs-CZ" sz="1800" dirty="0"/>
            </a:br>
            <a:r>
              <a:rPr lang="cs-CZ" dirty="0"/>
              <a:t>p</a:t>
            </a:r>
            <a:r>
              <a:rPr lang="cs-CZ" sz="1800" dirty="0"/>
              <a:t>átek 1</a:t>
            </a:r>
            <a:r>
              <a:rPr lang="cs-CZ" dirty="0"/>
              <a:t>0</a:t>
            </a:r>
            <a:r>
              <a:rPr lang="cs-CZ" sz="1800" dirty="0"/>
              <a:t>. dubna 2026			</a:t>
            </a:r>
            <a:r>
              <a:rPr lang="cs-CZ" dirty="0"/>
              <a:t>p</a:t>
            </a:r>
            <a:r>
              <a:rPr lang="cs-CZ" sz="1800" dirty="0"/>
              <a:t>ondělí 13. dubna 2026</a:t>
            </a:r>
          </a:p>
          <a:p>
            <a:endParaRPr lang="cs-CZ" sz="1800" dirty="0"/>
          </a:p>
          <a:p>
            <a:r>
              <a:rPr lang="cs-CZ" sz="1800" b="1" dirty="0">
                <a:solidFill>
                  <a:srgbClr val="FF0000"/>
                </a:solidFill>
              </a:rPr>
              <a:t>ŠESTILETÉ A OSMILETÉ OBORY GYMNÁZÍÍ:</a:t>
            </a:r>
          </a:p>
          <a:p>
            <a:r>
              <a:rPr lang="cs-CZ" dirty="0"/>
              <a:t>út</a:t>
            </a:r>
            <a:r>
              <a:rPr lang="cs-CZ" sz="1800" dirty="0"/>
              <a:t>erý 14. dubna 2026			</a:t>
            </a:r>
            <a:r>
              <a:rPr lang="cs-CZ" dirty="0"/>
              <a:t>s</a:t>
            </a:r>
            <a:r>
              <a:rPr lang="cs-CZ" sz="1800" dirty="0"/>
              <a:t>tředa 15. dubna 2026</a:t>
            </a:r>
          </a:p>
          <a:p>
            <a:endParaRPr lang="cs-CZ" sz="1800" dirty="0"/>
          </a:p>
          <a:p>
            <a:r>
              <a:rPr lang="cs-CZ" sz="1800" b="1" dirty="0">
                <a:solidFill>
                  <a:srgbClr val="FF0000"/>
                </a:solidFill>
              </a:rPr>
              <a:t>NÁHRADNÍ TERMÍN PŘIJÍMACÍ ZKOUŠKY PRO VŠECHNY OBORY:</a:t>
            </a:r>
          </a:p>
          <a:p>
            <a:r>
              <a:rPr lang="cs-CZ" dirty="0"/>
              <a:t>středa</a:t>
            </a:r>
            <a:r>
              <a:rPr lang="cs-CZ" sz="1800" dirty="0"/>
              <a:t> 29. dubna 2026			čtvrtek 30. dubna 2026</a:t>
            </a:r>
          </a:p>
          <a:p>
            <a:endParaRPr lang="cs-CZ" sz="1800" dirty="0"/>
          </a:p>
          <a:p>
            <a:r>
              <a:rPr lang="cs-CZ" sz="1800" b="1" dirty="0">
                <a:solidFill>
                  <a:srgbClr val="FF0000"/>
                </a:solidFill>
              </a:rPr>
              <a:t>ŽÁCI MOHOU ZKOUŠKU KONAT V OBOU TERMÍNECH – NA VŠECHNY PŘIHLAŠOVANÉ OBORY SE </a:t>
            </a:r>
            <a:r>
              <a:rPr lang="cs-CZ" b="1" dirty="0">
                <a:solidFill>
                  <a:srgbClr val="FF0000"/>
                </a:solidFill>
              </a:rPr>
              <a:t>JIM</a:t>
            </a:r>
            <a:r>
              <a:rPr lang="cs-CZ" sz="1800" b="1" dirty="0">
                <a:solidFill>
                  <a:srgbClr val="FF0000"/>
                </a:solidFill>
              </a:rPr>
              <a:t> POČÍTÁ LEPŠÍ VÝSLEDEK ZKOUŠKY!!! </a:t>
            </a:r>
            <a:endParaRPr lang="cs-CZ" sz="1800" dirty="0"/>
          </a:p>
          <a:p>
            <a:r>
              <a:rPr lang="cs-CZ" sz="1800" dirty="0"/>
              <a:t>SOUČÁSTÍ PŘIJÍMACÍHO ŘÍZENÍ MŮŽE BÝT I </a:t>
            </a:r>
            <a:r>
              <a:rPr lang="cs-CZ" sz="1800" b="1" dirty="0"/>
              <a:t>ŠKOLNÍ PŘIJÍMACÍ ZKOUŠKA. JEJÍ OBSAH A ROZSAH STANOVÍ ŘEDITEL ŠKOLY.</a:t>
            </a:r>
          </a:p>
          <a:p>
            <a:endParaRPr lang="cs-CZ" sz="1800" b="1" dirty="0">
              <a:solidFill>
                <a:srgbClr val="FF0000"/>
              </a:solidFill>
            </a:endParaRPr>
          </a:p>
          <a:p>
            <a:r>
              <a:rPr lang="cs-CZ" sz="1800" b="1" dirty="0">
                <a:solidFill>
                  <a:srgbClr val="FF0000"/>
                </a:solidFill>
              </a:rPr>
              <a:t>PODMÍNKY PŘIJÍMACÍHO ŘÍZENÍ  PRO 1. KOLO PŘIJÍMACÍHO ŘÍZENÍ VYHLÁSÍ ŘEDITEL DO 31. LEDNA (kritéria přijetí, počet přijímaných studentů)</a:t>
            </a:r>
          </a:p>
          <a:p>
            <a:endParaRPr lang="cs-CZ" sz="1800" dirty="0"/>
          </a:p>
          <a:p>
            <a:r>
              <a:rPr lang="cs-CZ" sz="1800" dirty="0"/>
              <a:t>Pozvánku k přijímací zkoušce musí uchazeč obdržet nejpozději 14 dní před konáním zkoušky. Místo konání zkoušky je centrálně určeno systémem. </a:t>
            </a:r>
          </a:p>
          <a:p>
            <a:endParaRPr lang="cs-CZ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1911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347F29-0EA8-D66E-BF06-06F032B33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0"/>
            <a:ext cx="10869168" cy="132556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70C0"/>
                </a:solidFill>
              </a:rPr>
              <a:t>Jednotná přijímací zkouška (JPZ)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5E2BE68E-52C9-49DD-2A9A-62BED370B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1325563"/>
            <a:ext cx="11548872" cy="485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dirty="0"/>
              <a:t>Skládá se z písemného testu z českého jazyka a literatury a testu z matematiky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/>
              <a:t>Přípravu, distribuci a vyhodnocení výsledků JPZ zajišťuje CERMAT.</a:t>
            </a:r>
          </a:p>
          <a:p>
            <a:pPr marL="0" indent="0">
              <a:buNone/>
            </a:pPr>
            <a:r>
              <a:rPr lang="cs-CZ" sz="2200" dirty="0">
                <a:hlinkClick r:id="rId2"/>
              </a:rPr>
              <a:t>www.cermat.cz</a:t>
            </a:r>
            <a:r>
              <a:rPr lang="cs-CZ" sz="2200" dirty="0"/>
              <a:t> ( podrobnější informace, ukázky testů)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/>
              <a:t>POKUD SE UCHAZEČ NEMŮŽE Z VÁŽNÝCH DŮVODŮ DOSTAVIT K ŘÁDNÉMU TERMÍNU JPZ, </a:t>
            </a:r>
          </a:p>
          <a:p>
            <a:pPr marL="0" indent="0">
              <a:buNone/>
            </a:pPr>
            <a:r>
              <a:rPr lang="cs-CZ" sz="2200" b="1" dirty="0"/>
              <a:t>MUSÍ BÝT JEHO ABSENCE OMLUVENA PÍSEMNĚ U ŘEDITELE ŠKOLY. JE MU UMOŽNĚNO VYKONAT ZKOUŠKU V NÁHRADNÍM TERMÍNU.</a:t>
            </a:r>
          </a:p>
          <a:p>
            <a:pPr marL="0" indent="0">
              <a:buNone/>
            </a:pPr>
            <a:endParaRPr lang="cs-CZ" sz="2200" b="1" dirty="0"/>
          </a:p>
          <a:p>
            <a:pPr marL="0" indent="0">
              <a:buNone/>
            </a:pPr>
            <a:r>
              <a:rPr lang="cs-CZ" sz="2200" dirty="0"/>
              <a:t>Pozvánka ke zkoušce bude zaslána nejdéle 7 dní před náhradním termínem JPZ.</a:t>
            </a:r>
          </a:p>
          <a:p>
            <a:pPr marL="0" indent="0">
              <a:buNone/>
            </a:pPr>
            <a:endParaRPr lang="cs-CZ" sz="2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200" dirty="0"/>
              <a:t>Jednotná přijímací zkouška se nekoná do oborů vzdělávání se závěrečnou zkouškou, oborů s výučním listem a do oborů skupiny 82 Umění a užité umění.</a:t>
            </a:r>
          </a:p>
          <a:p>
            <a:pPr marL="0" indent="0">
              <a:buNone/>
            </a:pPr>
            <a:endParaRPr lang="cs-CZ" sz="2200" b="1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913638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F84DB-CF49-B4BC-3704-BE939DA1F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Výsledky 1. kola přijímacího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EA2AAE4-DBBA-6A1C-0442-0DAE2FDEE737}"/>
              </a:ext>
            </a:extLst>
          </p:cNvPr>
          <p:cNvSpPr txBox="1"/>
          <p:nvPr/>
        </p:nvSpPr>
        <p:spPr>
          <a:xfrm>
            <a:off x="665018" y="1842762"/>
            <a:ext cx="1078327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sz="2400" b="1" i="0" dirty="0"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15. května 2026 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 ředitel školy zveřejní výsledky (ve škole a v informačním systému).</a:t>
            </a:r>
          </a:p>
          <a:p>
            <a:pPr algn="l"/>
            <a:endParaRPr lang="cs-CZ" sz="2400" dirty="0">
              <a:solidFill>
                <a:srgbClr val="00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r>
              <a:rPr lang="cs-CZ" sz="24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Uchazeč bude přijat do oboru, který má na jeho přihlášce nejvyšší prioritu a jeho výsledky přijímací zkoušky opravňují přijmout jej ke studiu.</a:t>
            </a:r>
          </a:p>
          <a:p>
            <a:pPr algn="l"/>
            <a:endParaRPr lang="cs-CZ" sz="2400" dirty="0">
              <a:solidFill>
                <a:srgbClr val="00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r>
              <a:rPr lang="cs-CZ" sz="24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Dle nového systému může být přijat jen do jednoho oboru vzdělávání!!</a:t>
            </a:r>
          </a:p>
          <a:p>
            <a:pPr algn="l"/>
            <a:endParaRPr lang="cs-CZ" sz="2400" b="1" i="0" dirty="0">
              <a:solidFill>
                <a:srgbClr val="FF0000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endParaRPr lang="cs-CZ" sz="2400" b="1" dirty="0">
              <a:solidFill>
                <a:srgbClr val="00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endParaRPr lang="cs-CZ" b="0" i="0" dirty="0">
              <a:solidFill>
                <a:srgbClr val="000000"/>
              </a:solidFill>
              <a:effectLst/>
              <a:latin typeface="azo-sans-web"/>
            </a:endParaRPr>
          </a:p>
          <a:p>
            <a:pPr algn="l"/>
            <a:br>
              <a:rPr lang="cs-CZ" b="0" i="0" dirty="0">
                <a:solidFill>
                  <a:srgbClr val="000000"/>
                </a:solidFill>
                <a:effectLst/>
                <a:latin typeface="azo-sans-web"/>
              </a:rPr>
            </a:br>
            <a:endParaRPr lang="cs-CZ" b="0" i="0" dirty="0">
              <a:solidFill>
                <a:srgbClr val="000000"/>
              </a:solidFill>
              <a:effectLst/>
              <a:latin typeface="azo-sans-web"/>
            </a:endParaRPr>
          </a:p>
          <a:p>
            <a:pPr algn="l"/>
            <a:endParaRPr lang="cs-CZ" b="1" dirty="0">
              <a:solidFill>
                <a:srgbClr val="FF0000"/>
              </a:solidFill>
              <a:latin typeface="azo-sans-web"/>
            </a:endParaRPr>
          </a:p>
          <a:p>
            <a:pPr algn="l"/>
            <a:endParaRPr lang="cs-CZ" dirty="0">
              <a:solidFill>
                <a:srgbClr val="000000"/>
              </a:solidFill>
              <a:latin typeface="azo-sans-web"/>
            </a:endParaRPr>
          </a:p>
          <a:p>
            <a:pPr algn="l"/>
            <a:endParaRPr lang="cs-CZ" b="0" i="0" dirty="0">
              <a:solidFill>
                <a:srgbClr val="000000"/>
              </a:solidFill>
              <a:effectLst/>
              <a:latin typeface="azo-sans-web"/>
            </a:endParaRPr>
          </a:p>
          <a:p>
            <a:pPr algn="l"/>
            <a:endParaRPr lang="cs-CZ" dirty="0">
              <a:solidFill>
                <a:srgbClr val="000000"/>
              </a:solidFill>
              <a:latin typeface="azo-sans-web"/>
            </a:endParaRPr>
          </a:p>
          <a:p>
            <a:pPr algn="l"/>
            <a:endParaRPr lang="cs-CZ" b="0" i="0" dirty="0">
              <a:solidFill>
                <a:srgbClr val="000000"/>
              </a:solidFill>
              <a:effectLst/>
              <a:latin typeface="azo-sans-web"/>
            </a:endParaRPr>
          </a:p>
        </p:txBody>
      </p:sp>
    </p:spTree>
    <p:extLst>
      <p:ext uri="{BB962C8B-B14F-4D97-AF65-F5344CB8AC3E}">
        <p14:creationId xmlns:p14="http://schemas.microsoft.com/office/powerpoint/2010/main" val="4190963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223C3-83ED-322E-FBED-045691BE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Vzdání se práva na přijetí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B81001-E8E1-FB4C-42AE-1159DD4EA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cs-CZ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Tx/>
              <a:buChar char="-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Pokud je uchazeč přijat, ale nakonec se rozhodne, že daný obor studovat nechce, doručíte řediteli příslušné školy písemné </a:t>
            </a:r>
          </a:p>
          <a:p>
            <a:pPr marL="0" indent="0" algn="ctr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VZDÁNÍ SE PRÁVA NA PŘIJETÍ.</a:t>
            </a:r>
          </a:p>
          <a:p>
            <a:pPr marL="0" indent="0" algn="l">
              <a:buNone/>
            </a:pPr>
            <a:endParaRPr lang="cs-CZ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TENTO MOMENT NEMŮŽE BÝT UCHAZEČ ALE PŘIJAT DO ŽÁDNÉHO DALŠÍHO OBORU UVEDENÉM NA PŘIHLÁŠCE V 1. KOLE!!!</a:t>
            </a:r>
          </a:p>
          <a:p>
            <a:pPr algn="l"/>
            <a:endParaRPr lang="cs-CZ" sz="4400" dirty="0">
              <a:solidFill>
                <a:srgbClr val="000000"/>
              </a:solidFill>
            </a:endParaRPr>
          </a:p>
          <a:p>
            <a:pPr algn="l"/>
            <a:endParaRPr lang="cs-CZ" sz="11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cs-CZ" sz="1100" dirty="0">
                <a:solidFill>
                  <a:srgbClr val="000000"/>
                </a:solidFill>
              </a:rPr>
              <a:t>-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660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F8F466-ED3C-B01F-7E07-427BF8CA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2. kolo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34E9AA-BD9D-5BA3-69BE-A96EE2DBA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/>
              <a:t>Přihlášky se podávají </a:t>
            </a:r>
            <a:r>
              <a:rPr lang="cs-CZ" b="1" dirty="0"/>
              <a:t>stejným způsobem jako v 1. kole.</a:t>
            </a:r>
          </a:p>
          <a:p>
            <a:pPr marL="0" indent="0">
              <a:buNone/>
            </a:pPr>
            <a:r>
              <a:rPr lang="cs-CZ" dirty="0"/>
              <a:t>(stejný počet přihlášek i způsob podání)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Přihlášku může podat uchazeč, který nebyl v 1. kole přijat do žádného oboru vzdělávání nebo se vzdal svého práva na přijetí.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Jednotná přijímací zkouška se nekoná. </a:t>
            </a:r>
            <a:r>
              <a:rPr lang="cs-CZ" b="1" dirty="0"/>
              <a:t>Počítají se výsledky z 1. kola.</a:t>
            </a:r>
          </a:p>
          <a:p>
            <a:pPr>
              <a:buFontTx/>
              <a:buChar char="-"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- 2. kolo VYHLAŠUJE ŘEDITEL SŠ podle naplnění kapacity oborů</a:t>
            </a:r>
          </a:p>
        </p:txBody>
      </p:sp>
    </p:spTree>
    <p:extLst>
      <p:ext uri="{BB962C8B-B14F-4D97-AF65-F5344CB8AC3E}">
        <p14:creationId xmlns:p14="http://schemas.microsoft.com/office/powerpoint/2010/main" val="117118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5150D-E515-9276-F0EE-67D9CAC18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	Změny v právních předpisech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E52ABC-5F0F-7BAD-5B25-DEB40D593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34" y="1093076"/>
            <a:ext cx="12055366" cy="5083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				</a:t>
            </a:r>
            <a:endParaRPr lang="cs-CZ" sz="3200" dirty="0"/>
          </a:p>
          <a:p>
            <a:pPr marL="0" indent="0">
              <a:buNone/>
            </a:pPr>
            <a:r>
              <a:rPr lang="cs-CZ" sz="3200" b="1" dirty="0"/>
              <a:t>V</a:t>
            </a:r>
            <a:r>
              <a:rPr lang="cs-CZ" b="1" dirty="0"/>
              <a:t>yhláška č. 422/ 2023 Sb. </a:t>
            </a:r>
            <a:r>
              <a:rPr lang="cs-CZ" dirty="0"/>
              <a:t>ze dne 19. prosince 2023 </a:t>
            </a:r>
          </a:p>
          <a:p>
            <a:pPr marL="0" indent="0">
              <a:buNone/>
            </a:pPr>
            <a:r>
              <a:rPr lang="cs-CZ" dirty="0"/>
              <a:t>změny nabývající účinnosti od 1. ledna 2026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Školský zákon s novými ustanoveními v § 59 </a:t>
            </a:r>
            <a:r>
              <a:rPr lang="cs-CZ" dirty="0"/>
              <a:t>s účinností od 1. ledna 2026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https://www.msmt.cz/vzdelavani/stredni-vzdelavani/prijimani-na-stredni-skoly-a-konzervatore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8871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61EBF2-4654-8F52-1A7C-504C7183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3. kolo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7D743B-EC67-31CA-6BD7-97DE24BDD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/>
              <a:t>Ředitel je vyhlašuje k doplnění stavů žáků (může i po zahájení školního roku).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b="1" dirty="0"/>
              <a:t>PŘIHLÁŠKY v tomto kole přijímacího řízení podáváte JEN PÍSEMNOU FORMOU (NA TISKOPISE).</a:t>
            </a:r>
          </a:p>
          <a:p>
            <a:pPr>
              <a:buFontTx/>
              <a:buChar char="-"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 - NA JEDNU PŘIHLÁŠKU se napíše pouze jeden obor vzdělávání. 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- Rozhodnutí o přijetí i nepřijetí je doručeno písemně.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61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DD84F-053A-A2E4-9F83-7A8BE5342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587"/>
          </a:xfrm>
        </p:spPr>
        <p:txBody>
          <a:bodyPr/>
          <a:lstStyle/>
          <a:p>
            <a:r>
              <a:rPr lang="cs-CZ" dirty="0"/>
              <a:t>UŽITEČNÉ ZDROJE INFORMACÍ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F4D355-D582-7A65-F7EF-FDC4559B0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176"/>
            <a:ext cx="10515600" cy="476878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28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DOPORUČUJEME: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www.prihlaskynastredni.cz</a:t>
            </a:r>
            <a:endParaRPr lang="cs-CZ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www.dipsy.cz</a:t>
            </a:r>
            <a:r>
              <a:rPr lang="cs-CZ" sz="2800" dirty="0">
                <a:solidFill>
                  <a:srgbClr val="0070C0"/>
                </a:solidFill>
              </a:rPr>
              <a:t> 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cs-CZ" b="1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 PŘEHLED O NABÍZENÝCH OBORECH:</a:t>
            </a:r>
          </a:p>
          <a:p>
            <a:pPr marL="0" lvl="0" indent="0">
              <a:buNone/>
            </a:pPr>
            <a:r>
              <a:rPr lang="cs-CZ" u="sng" dirty="0">
                <a:hlinkClick r:id="rId4"/>
              </a:rPr>
              <a:t>www.infoabsolvent.cz</a:t>
            </a:r>
            <a:endParaRPr lang="cs-CZ" u="sng" dirty="0"/>
          </a:p>
          <a:p>
            <a:pPr marL="0" indent="0">
              <a:buNone/>
            </a:pPr>
            <a:r>
              <a:rPr lang="cs-CZ" u="sng" dirty="0">
                <a:hlinkClick r:id="rId5"/>
              </a:rPr>
              <a:t>ttps://www.atlasskolstvi.cz/stredni-skoly</a:t>
            </a:r>
            <a:endParaRPr lang="cs-CZ" u="sng" dirty="0"/>
          </a:p>
          <a:p>
            <a:pPr marL="0" indent="0">
              <a:buNone/>
            </a:pPr>
            <a:r>
              <a:rPr lang="cs-CZ" u="sng" dirty="0">
                <a:hlinkClick r:id="rId6"/>
              </a:rPr>
              <a:t>https://www.stredniskoly.com/</a:t>
            </a:r>
            <a:endParaRPr lang="cs-CZ" u="sng" dirty="0"/>
          </a:p>
          <a:p>
            <a:pPr marL="0" indent="0">
              <a:buNone/>
            </a:pPr>
            <a:r>
              <a:rPr lang="cs-CZ" dirty="0">
                <a:hlinkClick r:id="rId7"/>
              </a:rPr>
              <a:t>(studujnavysocine.cz)</a:t>
            </a:r>
            <a:endParaRPr lang="cs-CZ" dirty="0"/>
          </a:p>
          <a:p>
            <a:pPr marL="0" indent="0">
              <a:buNone/>
            </a:pPr>
            <a:r>
              <a:rPr lang="cs-CZ" u="sng" dirty="0">
                <a:hlinkClick r:id="rId8"/>
              </a:rPr>
              <a:t>www.stredniskoly-ss.cz</a:t>
            </a:r>
            <a:endParaRPr lang="cs-CZ" u="sng" dirty="0"/>
          </a:p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r>
              <a:rPr lang="cs-CZ" b="1" u="sng" dirty="0"/>
              <a:t>OBECNÉ INFORMACE K PŘIJÍMACÍMU ŘÍZENÍ</a:t>
            </a:r>
          </a:p>
          <a:p>
            <a:pPr marL="0" indent="0">
              <a:buNone/>
            </a:pPr>
            <a:r>
              <a:rPr lang="cs-CZ" u="sng" dirty="0">
                <a:hlinkClick r:id="rId9"/>
              </a:rPr>
              <a:t>www.msmt.cz</a:t>
            </a:r>
            <a:endParaRPr lang="cs-CZ" u="sng" dirty="0"/>
          </a:p>
          <a:p>
            <a:pPr marL="0" indent="0">
              <a:buNone/>
            </a:pPr>
            <a:r>
              <a:rPr lang="cs-CZ" u="sng" dirty="0">
                <a:hlinkClick r:id="rId10"/>
              </a:rPr>
              <a:t>www.cermat.cz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endParaRPr lang="cs-CZ" sz="2800" dirty="0">
              <a:solidFill>
                <a:srgbClr val="0070C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7633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2D387-C26B-9752-DE5E-4923893E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Dokumenty potřebné jako přílohy</a:t>
            </a:r>
            <a:br>
              <a:rPr lang="cs-CZ" dirty="0"/>
            </a:br>
            <a:endParaRPr lang="cs-C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28A16-0F6B-F42A-524A-7315711BE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Můžete stáhnout zde: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https://www.prihlaskynastredni.cz/rodice-zaci.php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6686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1D87E9-6E51-F187-BBE6-A855FBDC3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DF7623-9286-2342-6DAA-349A5BB83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8952"/>
            <a:ext cx="10515600" cy="5418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Žádáme vás také o informaci, na které obory se vaše dítě hlásí.</a:t>
            </a:r>
          </a:p>
          <a:p>
            <a:pPr marL="0" indent="0">
              <a:buNone/>
            </a:pPr>
            <a:r>
              <a:rPr lang="cs-CZ" dirty="0"/>
              <a:t>Tyto údaje jsou součástí školní matriky.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Třídní učitelé vás osloví (např. přes </a:t>
            </a:r>
            <a:r>
              <a:rPr lang="cs-CZ" b="1" dirty="0"/>
              <a:t>odkaz na Google </a:t>
            </a:r>
            <a:r>
              <a:rPr lang="cs-CZ" b="1" dirty="0" err="1"/>
              <a:t>Forms</a:t>
            </a:r>
            <a:r>
              <a:rPr lang="cs-CZ" b="1" dirty="0"/>
              <a:t> nebo jinak - dle dohody).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Pokud budete mít další dotazy, nebojte se na nás obrátit a domluvit </a:t>
            </a:r>
            <a:r>
              <a:rPr lang="cs-CZ"/>
              <a:t>si schůzku.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Mgr. Lucie Kubíčková,</a:t>
            </a:r>
          </a:p>
          <a:p>
            <a:pPr marL="0" indent="0">
              <a:buNone/>
            </a:pPr>
            <a:r>
              <a:rPr lang="cs-CZ" dirty="0"/>
              <a:t>výchovná poradkyně pro 2. stupeň ZŠ</a:t>
            </a:r>
          </a:p>
        </p:txBody>
      </p:sp>
    </p:spTree>
    <p:extLst>
      <p:ext uri="{BB962C8B-B14F-4D97-AF65-F5344CB8AC3E}">
        <p14:creationId xmlns:p14="http://schemas.microsoft.com/office/powerpoint/2010/main" val="4057960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8479C4-DD41-8645-9611-CFC03A57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Zdroje informací: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2884C1-6D15-A5B1-6240-14A24A4D3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https://cermat.cz/</a:t>
            </a:r>
          </a:p>
          <a:p>
            <a:pPr marL="0" indent="0">
              <a:buNone/>
            </a:pPr>
            <a:endParaRPr lang="cs-CZ" dirty="0">
              <a:hlinkClick r:id="rId2"/>
            </a:endParaRPr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https://www.msmt.cz/vzdelavani/stredni-vzdelavani/prijimani-na-stredni-skoly-a-konzervatore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https://www.prihlaskynastredni.cz/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409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F5D94A-EC32-A37A-B394-F1830673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Hlavní principy přijímacího řízení do vzdělávacích oborů SŠ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0149E6-AAE1-EF4C-109F-8233A59DE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" y="1600200"/>
            <a:ext cx="11841480" cy="4892675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možnost</a:t>
            </a:r>
            <a:r>
              <a:rPr lang="cs-CZ" dirty="0"/>
              <a:t> </a:t>
            </a:r>
            <a:r>
              <a:rPr lang="cs-CZ" b="1" dirty="0"/>
              <a:t>elektronického přihlašování - systém </a:t>
            </a:r>
            <a:r>
              <a:rPr lang="cs-CZ" b="1" dirty="0">
                <a:hlinkClick r:id="rId2"/>
              </a:rPr>
              <a:t>www.dipsy.cz</a:t>
            </a: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přijetí uchazečů ke studiu na základě </a:t>
            </a:r>
            <a:r>
              <a:rPr lang="cs-CZ" b="1" dirty="0"/>
              <a:t>preference vzdělávacích oborů </a:t>
            </a:r>
            <a:r>
              <a:rPr lang="cs-CZ" dirty="0"/>
              <a:t>uvedených na přihlášce (na 1. místě v přihlášce je škola, o kterou má uchazeč největší zájem)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- </a:t>
            </a:r>
            <a:r>
              <a:rPr lang="cs-CZ" b="1" dirty="0"/>
              <a:t>až</a:t>
            </a:r>
            <a:r>
              <a:rPr lang="cs-CZ" dirty="0"/>
              <a:t> </a:t>
            </a:r>
            <a:r>
              <a:rPr lang="cs-CZ" b="1" dirty="0"/>
              <a:t>5 přihlášek </a:t>
            </a:r>
            <a:r>
              <a:rPr lang="cs-CZ" dirty="0"/>
              <a:t>v 1. a 2. kole přijímacího řízení (z toho </a:t>
            </a:r>
            <a:r>
              <a:rPr lang="cs-CZ" b="1" dirty="0"/>
              <a:t>max. 2 s talentovou zkouškou, max. 3 bez ní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b="1" dirty="0"/>
              <a:t>ve 3. kole </a:t>
            </a:r>
            <a:r>
              <a:rPr lang="cs-CZ" dirty="0"/>
              <a:t>počet přihlášek neomezený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990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D566F-C6D8-7222-2877-4B311B29F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Termín podání přihlášek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BE0BE4-05B0-E8F4-8215-0423C4DB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752"/>
            <a:ext cx="10515600" cy="4732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 1. - 20. února 2026</a:t>
            </a:r>
          </a:p>
          <a:p>
            <a:pPr marL="0" indent="0">
              <a:buNone/>
            </a:pPr>
            <a:r>
              <a:rPr lang="cs-CZ" dirty="0"/>
              <a:t>Přihláška podaná poslední den lhůty je podaná včas.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 PLATÍ I PRO OBORY S TALENTOVOU ZKOUŠKOU!!!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Podaná znamená:</a:t>
            </a:r>
          </a:p>
          <a:p>
            <a:pPr marL="0" indent="0">
              <a:buNone/>
            </a:pPr>
            <a:r>
              <a:rPr lang="cs-CZ" dirty="0"/>
              <a:t>- doručená osobně na střední školu</a:t>
            </a:r>
          </a:p>
          <a:p>
            <a:pPr marL="0" indent="0">
              <a:buNone/>
            </a:pPr>
            <a:r>
              <a:rPr lang="cs-CZ" dirty="0"/>
              <a:t>- podaná na poštu</a:t>
            </a:r>
          </a:p>
          <a:p>
            <a:pPr marL="0" indent="0">
              <a:buNone/>
            </a:pPr>
            <a:r>
              <a:rPr lang="cs-CZ" dirty="0"/>
              <a:t>- podaná elektronicky v DIPSY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896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9022-A000-0FB5-D8C4-2C322A01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900" b="1" dirty="0">
                <a:solidFill>
                  <a:srgbClr val="0070C0"/>
                </a:solidFill>
              </a:rPr>
              <a:t>Přijímací řízení do oborů SŠ s talentovou zkouškou</a:t>
            </a:r>
            <a:br>
              <a:rPr lang="cs-CZ" sz="4400" dirty="0">
                <a:solidFill>
                  <a:srgbClr val="0070C0"/>
                </a:solidFill>
              </a:rPr>
            </a:b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BC7F1-23E4-BC54-6C34-5DC335AF3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80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- Termín podání je </a:t>
            </a:r>
            <a:r>
              <a:rPr lang="cs-CZ" b="1" dirty="0">
                <a:solidFill>
                  <a:srgbClr val="FF0000"/>
                </a:solidFill>
              </a:rPr>
              <a:t>1. – 20. února 2026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Uchazeč si může podat přihlášku do </a:t>
            </a:r>
            <a:r>
              <a:rPr lang="cs-CZ" b="1" dirty="0"/>
              <a:t>2 oborů s talentovou zkouškou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Oba tyto obory </a:t>
            </a:r>
            <a:r>
              <a:rPr lang="cs-CZ" b="1" dirty="0">
                <a:solidFill>
                  <a:srgbClr val="FF0000"/>
                </a:solidFill>
              </a:rPr>
              <a:t>zařadí do pořadí </a:t>
            </a:r>
            <a:r>
              <a:rPr lang="cs-CZ" b="1" dirty="0"/>
              <a:t>všech oborů na přihlášce dle priority. </a:t>
            </a:r>
          </a:p>
          <a:p>
            <a:pPr marL="0" indent="0">
              <a:buNone/>
            </a:pPr>
            <a:r>
              <a:rPr lang="cs-CZ" dirty="0"/>
              <a:t>- Do oborů s talentovou zkouškou </a:t>
            </a:r>
            <a:r>
              <a:rPr lang="cs-CZ" b="1" dirty="0"/>
              <a:t>se nekoná jednotná přijímací zkouška.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Talentové zkoušky by se měly konat mezi 15. a 23. dubnem 2026 (to určí ředitelé škol).</a:t>
            </a:r>
          </a:p>
          <a:p>
            <a:pPr marL="0" indent="0">
              <a:buNone/>
            </a:pPr>
            <a:r>
              <a:rPr lang="cs-CZ" b="1" dirty="0"/>
              <a:t>- Výjimkou jsou sportovní gymnázia. </a:t>
            </a:r>
            <a:r>
              <a:rPr lang="cs-CZ" dirty="0"/>
              <a:t>Zde je součástí přijímacího řízení jak talentová zkouška, tak jednotná přijímací zkouška z ČJ a 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2281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CFA4FA-ABFC-4978-260C-779C5F324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2 způsoby podání přihlášek na SŠ: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A282CE-24EA-FD07-C4BE-52D1D7674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52185" cy="488572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b="1" dirty="0"/>
              <a:t>elektronicky v systému DIPSY </a:t>
            </a:r>
            <a:r>
              <a:rPr lang="cs-CZ" dirty="0"/>
              <a:t>s ověřením vaší totožnosti (e-identita)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2. tiskopisem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Systém DIPSY je přístupný zde:      </a:t>
            </a:r>
            <a:r>
              <a:rPr lang="cs-CZ" dirty="0">
                <a:hlinkClick r:id="rId2"/>
              </a:rPr>
              <a:t>https://dipsy.cz/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571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EB6470-8165-8824-66FA-546F8715C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" y="137161"/>
            <a:ext cx="11923776" cy="1161288"/>
          </a:xfrm>
        </p:spPr>
        <p:txBody>
          <a:bodyPr>
            <a:noAutofit/>
          </a:bodyPr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Podání přihlášky elektronicky prostřednictvím systému DIPSY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5B57E8-0883-6633-96D3-3A7A348F7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608" y="1298448"/>
            <a:ext cx="10914888" cy="5148071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Přihlášku podáte elektronicky na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www.dipsy.cz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Svoji totožnost ověříte díky své identitě občana (více informací o identitě občana zde: </a:t>
            </a:r>
            <a:r>
              <a:rPr lang="cs-CZ" b="0" i="0" dirty="0">
                <a:solidFill>
                  <a:srgbClr val="1D2C5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identitaobcana.cz</a:t>
            </a:r>
            <a:r>
              <a:rPr lang="cs-CZ" b="0" i="0" dirty="0">
                <a:solidFill>
                  <a:srgbClr val="1D2C5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cs-CZ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Veškeré informace o vás a dítěti, za které podáváte přihlášku, se načtou automaticky z registru obyvatel. Sami ručně tedy nic nevyp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lňujete.</a:t>
            </a:r>
            <a:endParaRPr lang="cs-CZ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Ze seznamu přístupném v DIPSY si vyberete obory, na které se vaše dítě hlásí. </a:t>
            </a:r>
            <a:r>
              <a:rPr lang="cs-CZ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SEŘADÍTE OBORY PODLE PRIORITY!!</a:t>
            </a:r>
          </a:p>
          <a:p>
            <a:pPr marL="0" indent="0" algn="l">
              <a:buNone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Potřebné p</a:t>
            </a: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říl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ohy nahrajete do systému. </a:t>
            </a:r>
            <a:r>
              <a:rPr lang="cs-CZ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Stačí prosté kopie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fotografie) </a:t>
            </a:r>
            <a:r>
              <a:rPr lang="cs-CZ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potřebných dokumentů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Žádné přílohy není třeba úředně ověřovat.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Potvrdíte odeslání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</a:t>
            </a: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řijde Vám e-mail s potvrzením o registraci v systému a registrační číslo uchazeče o studium.</a:t>
            </a:r>
          </a:p>
          <a:p>
            <a:pPr marL="0" indent="0" algn="l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Pozvánka ke zkouškám přijde elektronicky</a:t>
            </a:r>
            <a:r>
              <a:rPr lang="cs-CZ" b="0" i="0" dirty="0">
                <a:solidFill>
                  <a:srgbClr val="000000"/>
                </a:solidFill>
                <a:effectLst/>
                <a:latin typeface="azo-sans-web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106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23852-7710-4E10-8BD7-990F9F0C4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Video s návodem k vyplnění přihlášky online</a:t>
            </a:r>
            <a:r>
              <a:rPr lang="cs-CZ" dirty="0"/>
              <a:t>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AFDF2C-F943-8672-08CA-A9C8A12C5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https://www.youtube.com/watch?v=Q4YjKGuO3T0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238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AFF4D3-DA85-7D63-2752-5BE99CB8A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131"/>
          </a:xfrm>
        </p:spPr>
        <p:txBody>
          <a:bodyPr>
            <a:noAutofit/>
          </a:bodyPr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Podání přihlášky na tiskopisu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F54FEA-C547-87C5-283E-4FC3A348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96" y="905256"/>
            <a:ext cx="10960608" cy="5779008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Vytisknete si tiskopis přihlášky a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vyplníte potřebné informace.</a:t>
            </a:r>
          </a:p>
          <a:p>
            <a:pPr algn="l">
              <a:buFontTx/>
              <a:buChar char="-"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1  přihlášku napíšete všechny obory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na které se vaše dítě hlásí.</a:t>
            </a:r>
          </a:p>
          <a:p>
            <a:pPr algn="l">
              <a:buFontTx/>
              <a:buChar char="-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Opět je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seřadíte podle priority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 </a:t>
            </a:r>
            <a:endParaRPr lang="cs-CZ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Přihlášky na všechny školy jsou 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STEJNOPISY!!! NA VŠECH MUSÍ BÝT UVEDENÉ STEJNÉ OBORY A VE STEJNÉM POŘADÍ.</a:t>
            </a:r>
            <a:endParaRPr lang="cs-CZ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Přihlášku podepisujete vy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ne vaše dítě (viz čestné prohlášení, že nezletilý uchazeč s přihláškou souhlasí).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Přihlášky doručíte na vybrané střední školy. </a:t>
            </a:r>
            <a:r>
              <a:rPr lang="cs-CZ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tomto případě ke každé přihlášce dokládáte i všechny potřebné přílohy v papírové podobě.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Stačí prosté kopie dokumentů. Není třeba je úředně ověřovat.</a:t>
            </a:r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Ředitel SŠ (uvedené na přihlášce jako první) po obdržení přihlášky pak do 5 dnů zavede do DIPSY systému potřebné informace o uchazeči.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Centrum vygeneruje uchazeči registrační číslo.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61673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1567</Words>
  <Application>Microsoft Office PowerPoint</Application>
  <PresentationFormat>Širokoúhlá obrazovka</PresentationFormat>
  <Paragraphs>204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azo-sans-web</vt:lpstr>
      <vt:lpstr>Calibri</vt:lpstr>
      <vt:lpstr>Calibri Light</vt:lpstr>
      <vt:lpstr>Motiv Office</vt:lpstr>
      <vt:lpstr>Informace k přijímacímu řízení na SŠ ve šk. roce 2025/26  pro školní rok 2026/27</vt:lpstr>
      <vt:lpstr> Změny v právních předpisech </vt:lpstr>
      <vt:lpstr>Hlavní principy přijímacího řízení do vzdělávacích oborů SŠ</vt:lpstr>
      <vt:lpstr>Termín podání přihlášek</vt:lpstr>
      <vt:lpstr>Přijímací řízení do oborů SŠ s talentovou zkouškou </vt:lpstr>
      <vt:lpstr>2 způsoby podání přihlášek na SŠ:</vt:lpstr>
      <vt:lpstr>Podání přihlášky elektronicky prostřednictvím systému DIPSY</vt:lpstr>
      <vt:lpstr>Video s návodem k vyplnění přihlášky online.</vt:lpstr>
      <vt:lpstr>Podání přihlášky na tiskopisu</vt:lpstr>
      <vt:lpstr>Prezentace aplikace PowerPoint</vt:lpstr>
      <vt:lpstr>Registrační číslo přihlášky:</vt:lpstr>
      <vt:lpstr>Přílohy přihlášek:</vt:lpstr>
      <vt:lpstr>Prezentace aplikace PowerPoint</vt:lpstr>
      <vt:lpstr>Prezentace aplikace PowerPoint</vt:lpstr>
      <vt:lpstr>Prezentace aplikace PowerPoint</vt:lpstr>
      <vt:lpstr>Jednotná přijímací zkouška (JPZ)</vt:lpstr>
      <vt:lpstr>Výsledky 1. kola přijímacího řízení</vt:lpstr>
      <vt:lpstr>Vzdání se práva na přijetí</vt:lpstr>
      <vt:lpstr>2. kolo přijímacího řízení</vt:lpstr>
      <vt:lpstr>3. kolo přijímacího řízení</vt:lpstr>
      <vt:lpstr>UŽITEČNÉ ZDROJE INFORMACÍ</vt:lpstr>
      <vt:lpstr>Dokumenty potřebné jako přílohy </vt:lpstr>
      <vt:lpstr>Prezentace aplikace PowerPoint</vt:lpstr>
      <vt:lpstr>Zdroje informací: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Informace k přijímacímu řízení na SŠ ve šk. roce 2023/ 24  pro školní rok 2024/25</dc:title>
  <dc:creator>Kubíčková Lucie, Mgr.</dc:creator>
  <cp:lastModifiedBy>Smutný Richard, Mgr.</cp:lastModifiedBy>
  <cp:revision>87</cp:revision>
  <dcterms:created xsi:type="dcterms:W3CDTF">2023-11-07T18:29:43Z</dcterms:created>
  <dcterms:modified xsi:type="dcterms:W3CDTF">2025-11-15T16:00:39Z</dcterms:modified>
</cp:coreProperties>
</file>