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9"/>
  </p:notesMasterIdLst>
  <p:sldIdLst>
    <p:sldId id="256" r:id="rId2"/>
    <p:sldId id="262" r:id="rId3"/>
    <p:sldId id="299" r:id="rId4"/>
    <p:sldId id="309" r:id="rId5"/>
    <p:sldId id="305" r:id="rId6"/>
    <p:sldId id="312" r:id="rId7"/>
    <p:sldId id="264" r:id="rId8"/>
    <p:sldId id="269" r:id="rId9"/>
    <p:sldId id="281" r:id="rId10"/>
    <p:sldId id="291" r:id="rId11"/>
    <p:sldId id="311" r:id="rId12"/>
    <p:sldId id="298" r:id="rId13"/>
    <p:sldId id="308" r:id="rId14"/>
    <p:sldId id="272" r:id="rId15"/>
    <p:sldId id="278" r:id="rId16"/>
    <p:sldId id="297" r:id="rId17"/>
    <p:sldId id="304" r:id="rId18"/>
    <p:sldId id="279" r:id="rId19"/>
    <p:sldId id="300" r:id="rId20"/>
    <p:sldId id="268" r:id="rId21"/>
    <p:sldId id="301" r:id="rId22"/>
    <p:sldId id="302" r:id="rId23"/>
    <p:sldId id="293" r:id="rId24"/>
    <p:sldId id="295" r:id="rId25"/>
    <p:sldId id="296" r:id="rId26"/>
    <p:sldId id="307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9900"/>
    <a:srgbClr val="800000"/>
    <a:srgbClr val="FFCCCC"/>
    <a:srgbClr val="CCFF66"/>
    <a:srgbClr val="FFFF66"/>
    <a:srgbClr val="FFCC0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1" autoAdjust="0"/>
    <p:restoredTop sz="94679" autoAdjust="0"/>
  </p:normalViewPr>
  <p:slideViewPr>
    <p:cSldViewPr>
      <p:cViewPr varScale="1">
        <p:scale>
          <a:sx n="85" d="100"/>
          <a:sy n="85" d="100"/>
        </p:scale>
        <p:origin x="-12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EE8E362-76BB-43EB-8F59-FA7B7ABF02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16067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8E195A-E448-4283-A47F-F05B48B457E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D9738-CE64-4878-BFBF-3A32D31FDC7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4B20B-AF92-4D56-A16D-F06ACABF14F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75943-769C-4E5A-B94F-43AD281F171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2BC0955E-DAC3-4659-B80C-93652591DE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6CAC4B6E-5B0B-48E8-B0F5-3D631284412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494CEDB-CDDE-423A-9330-091A2E5B913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75943-769C-4E5A-B94F-43AD281F171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9F2C6F7-3A96-4A9D-8234-8310A19C0A6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E6D6785-20A7-4EBF-A49C-B6635C2D386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9266639-5106-411B-A362-2C7EBB109EA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075943-769C-4E5A-B94F-43AD281F171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bites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mat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www.infoabsolvent.cz/" TargetMode="External"/><Relationship Id="rId5" Type="http://schemas.openxmlformats.org/officeDocument/2006/relationships/hyperlink" Target="http://www.cermat.cz/" TargetMode="External"/><Relationship Id="rId4" Type="http://schemas.openxmlformats.org/officeDocument/2006/relationships/hyperlink" Target="http://www.msmt.c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lasskolstvi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78688" cy="453650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sz="3600" dirty="0">
                <a:latin typeface="Calibri" pitchFamily="34" charset="0"/>
                <a:cs typeface="Calibri" pitchFamily="34" charset="0"/>
              </a:rPr>
              <a:t>Informace o přijímacím řízení  na SŠ </a:t>
            </a:r>
            <a:br>
              <a:rPr lang="cs-CZ" sz="3600" dirty="0">
                <a:latin typeface="Calibri" pitchFamily="34" charset="0"/>
                <a:cs typeface="Calibri" pitchFamily="34" charset="0"/>
              </a:rPr>
            </a:br>
            <a:r>
              <a:rPr lang="cs-CZ" sz="3600" dirty="0">
                <a:latin typeface="Calibri" pitchFamily="34" charset="0"/>
                <a:cs typeface="Calibri" pitchFamily="34" charset="0"/>
              </a:rPr>
              <a:t>ve školním roce 2019-2020 pro školní rok 2020-2021</a:t>
            </a:r>
            <a:r>
              <a:rPr lang="cs-CZ" dirty="0">
                <a:latin typeface="Calibri" pitchFamily="34" charset="0"/>
                <a:cs typeface="Calibri" pitchFamily="34" charset="0"/>
              </a:rPr>
              <a:t/>
            </a:r>
            <a:br>
              <a:rPr lang="cs-CZ" dirty="0">
                <a:latin typeface="Calibri" pitchFamily="34" charset="0"/>
                <a:cs typeface="Calibri" pitchFamily="34" charset="0"/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  <p:transition advTm="558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dirty="0"/>
              <a:t>Přihlášky na SŠ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10600" cy="51816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žáci naší školy ji dostanou vyplněnou svým  jménem a známkami  s  pololetním výpisem vysvědčení – není barevná</a:t>
            </a:r>
          </a:p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 možnost ke koupení v SEVT – i objednat </a:t>
            </a:r>
          </a:p>
          <a:p>
            <a:pPr marL="609600" indent="-609600" eaLnBrk="1" hangingPunct="1">
              <a:buNone/>
            </a:pPr>
            <a:endParaRPr lang="cs-CZ" altLang="cs-CZ" sz="2800" dirty="0">
              <a:latin typeface="Calibri" pitchFamily="34" charset="0"/>
            </a:endParaRPr>
          </a:p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 možnost stažení z internetu ze stránek </a:t>
            </a:r>
            <a:r>
              <a:rPr lang="cs-CZ" altLang="cs-CZ" sz="2800" dirty="0">
                <a:latin typeface="Calibri" pitchFamily="34" charset="0"/>
                <a:hlinkClick r:id="rId2"/>
              </a:rPr>
              <a:t>http://www.</a:t>
            </a:r>
            <a:r>
              <a:rPr lang="cs-CZ" altLang="cs-CZ" sz="2800" dirty="0" err="1">
                <a:latin typeface="Calibri" pitchFamily="34" charset="0"/>
                <a:hlinkClick r:id="rId2"/>
              </a:rPr>
              <a:t>msmt.cz</a:t>
            </a:r>
            <a:endParaRPr lang="cs-CZ" altLang="cs-CZ" sz="2800" dirty="0">
              <a:latin typeface="Calibri" pitchFamily="34" charset="0"/>
            </a:endParaRPr>
          </a:p>
          <a:p>
            <a:pPr marL="609600" indent="-609600" eaLnBrk="1" hangingPunct="1">
              <a:buNone/>
            </a:pPr>
            <a:r>
              <a:rPr lang="cs-CZ" altLang="cs-CZ" sz="2800" dirty="0">
                <a:latin typeface="Calibri" pitchFamily="34" charset="0"/>
              </a:rPr>
              <a:t>některé školy ji mají na vlastních webových stránkách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888573740"/>
      </p:ext>
    </p:extLst>
  </p:cSld>
  <p:clrMapOvr>
    <a:masterClrMapping/>
  </p:clrMapOvr>
  <p:transition advTm="19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764704"/>
            <a:ext cx="86764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Uchazeč (nebo zákonný zástupce nezletilého uchazeče) podává přihlášku do denní formy vzdělávání na střední škole 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řediteli střední školy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 do 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1. března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2020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V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případě, že uchazeč podává přihlášku do oborů vzdělání s talentovou zkouškou, je termín odevzdání přihlášky do 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30. listopadu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2019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Přihláška se podává na předepsaném tiskopisu.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Pro první kolo přijímacího řízení do denní formy vzdělávání lze podat dvě přihlášky.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 </a:t>
            </a: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        Pokud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uchazeč podává dvě přihlášky, uvede na každé z nich také údaj o škole a oboru vzdělání, kam podává druhou přihlášku. Součástí přihlášky nezletilého uchazeče je jeho souhlasné vyjádření. Podáním přihlášky do oboru vzdělání s talentovou zkouškou není dotčeno právo uchazeče podat přihlášku(y) ke vzdělávání v oboru vzdělání bez talentové zkoušky.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991100"/>
            <a:ext cx="3083052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5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4800" b="1" i="1" dirty="0">
                <a:latin typeface="Calibri" pitchFamily="34" charset="0"/>
              </a:rPr>
              <a:t>  </a:t>
            </a:r>
            <a:r>
              <a:rPr lang="cs-CZ" altLang="cs-CZ" sz="2800" b="1" dirty="0" smtClean="0">
                <a:latin typeface="Calibri" pitchFamily="34" charset="0"/>
              </a:rPr>
              <a:t>Za </a:t>
            </a:r>
            <a:r>
              <a:rPr lang="cs-CZ" altLang="cs-CZ" sz="2800" b="1" dirty="0">
                <a:latin typeface="Calibri" pitchFamily="34" charset="0"/>
              </a:rPr>
              <a:t>vyplnění přihlášky a její doručení na SŠ </a:t>
            </a:r>
            <a:r>
              <a:rPr lang="cs-CZ" altLang="cs-CZ" sz="2800" b="1" dirty="0" smtClean="0">
                <a:latin typeface="Calibri" pitchFamily="34" charset="0"/>
              </a:rPr>
              <a:t>odpovídá</a:t>
            </a:r>
          </a:p>
          <a:p>
            <a:pPr>
              <a:buNone/>
            </a:pPr>
            <a:r>
              <a:rPr lang="cs-CZ" altLang="cs-CZ" sz="2800" b="1" dirty="0" smtClean="0">
                <a:latin typeface="Calibri" pitchFamily="34" charset="0"/>
              </a:rPr>
              <a:t>   zákonný </a:t>
            </a:r>
            <a:r>
              <a:rPr lang="cs-CZ" altLang="cs-CZ" sz="2800" b="1" dirty="0">
                <a:latin typeface="Calibri" pitchFamily="34" charset="0"/>
              </a:rPr>
              <a:t>zástupce nezletilého uchazeče</a:t>
            </a:r>
            <a:r>
              <a:rPr lang="cs-CZ" altLang="cs-CZ" sz="2800" b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cs-CZ" altLang="cs-CZ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2800" b="1" dirty="0" smtClean="0">
                <a:latin typeface="Calibri" pitchFamily="34" charset="0"/>
              </a:rPr>
              <a:t>    Poslat doporučeně poštou</a:t>
            </a:r>
          </a:p>
          <a:p>
            <a:pPr>
              <a:buNone/>
            </a:pPr>
            <a:r>
              <a:rPr lang="cs-CZ" sz="2800" b="1" dirty="0" smtClean="0">
                <a:latin typeface="Calibri" pitchFamily="34" charset="0"/>
              </a:rPr>
              <a:t>    Donést osobně, ale vzít si potvrzení o přijetí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4"/>
    </mc:Choice>
    <mc:Fallback>
      <p:transition spd="slow" advTm="7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-141288" y="-685800"/>
          <a:ext cx="5516563" cy="8231188"/>
        </p:xfrm>
        <a:graphic>
          <a:graphicData uri="http://schemas.openxmlformats.org/presentationml/2006/ole">
            <p:oleObj spid="_x0000_s46097" name="Acrobat Document" r:id="rId4" imgW="4534293" imgH="6416596" progId="AcroExch.Document.DC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4860032" y="332656"/>
            <a:ext cx="4283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OZP </a:t>
            </a:r>
            <a:r>
              <a:rPr lang="cs-CZ" altLang="cs-CZ" dirty="0">
                <a:latin typeface="Calibri" pitchFamily="34" charset="0"/>
              </a:rPr>
              <a:t>= osoba se zdravotním                postižením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Ročník SŠ </a:t>
            </a:r>
            <a:r>
              <a:rPr lang="cs-CZ" altLang="cs-CZ" dirty="0">
                <a:latin typeface="Calibri" pitchFamily="34" charset="0"/>
              </a:rPr>
              <a:t>– nevyplňuje se</a:t>
            </a:r>
          </a:p>
          <a:p>
            <a:pPr>
              <a:spcBef>
                <a:spcPts val="1200"/>
              </a:spcBef>
              <a:buFontTx/>
              <a:buChar char="•"/>
              <a:tabLst>
                <a:tab pos="536575" algn="l"/>
              </a:tabLst>
            </a:pPr>
            <a:r>
              <a:rPr lang="cs-CZ" altLang="cs-CZ" b="1" u="sng" dirty="0">
                <a:latin typeface="Calibri" pitchFamily="34" charset="0"/>
              </a:rPr>
              <a:t>OBĚ PŘIHLÁŠKY BUDOU TOTOŽNÉ </a:t>
            </a:r>
            <a:r>
              <a:rPr lang="cs-CZ" altLang="cs-CZ" b="1" dirty="0">
                <a:latin typeface="Calibri" pitchFamily="34" charset="0"/>
              </a:rPr>
              <a:t>                          </a:t>
            </a:r>
            <a:r>
              <a:rPr lang="cs-CZ" altLang="cs-CZ" dirty="0">
                <a:latin typeface="Calibri" pitchFamily="34" charset="0"/>
              </a:rPr>
              <a:t>(stejné pořadí škol)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Obor vzdělání </a:t>
            </a:r>
            <a:r>
              <a:rPr lang="cs-CZ" altLang="cs-CZ" dirty="0">
                <a:latin typeface="Calibri" pitchFamily="34" charset="0"/>
              </a:rPr>
              <a:t>- kód i název 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Termín přijímací zkoušky –</a:t>
            </a:r>
            <a:r>
              <a:rPr lang="cs-CZ" altLang="cs-CZ" dirty="0">
                <a:latin typeface="Calibri" pitchFamily="34" charset="0"/>
              </a:rPr>
              <a:t> SŠ je vyhlásí do konce ledna–  vyplní se tak, aby se termíny nepřekrývaly</a:t>
            </a:r>
            <a:endParaRPr lang="cs-CZ" altLang="cs-CZ" u="sng" dirty="0">
              <a:latin typeface="Calibri" pitchFamily="34" charset="0"/>
            </a:endParaRP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cs-CZ" altLang="cs-CZ" u="sng" dirty="0">
                <a:latin typeface="Calibri" pitchFamily="34" charset="0"/>
              </a:rPr>
              <a:t>Lékařský posudek </a:t>
            </a:r>
            <a:r>
              <a:rPr lang="cs-CZ" altLang="cs-CZ" dirty="0">
                <a:latin typeface="Calibri" pitchFamily="34" charset="0"/>
              </a:rPr>
              <a:t>– u těch oborů, které ho vyžadují (PLP)</a:t>
            </a:r>
          </a:p>
        </p:txBody>
      </p:sp>
    </p:spTree>
    <p:custDataLst>
      <p:tags r:id="rId2"/>
    </p:custDataLst>
  </p:cSld>
  <p:clrMapOvr>
    <a:masterClrMapping/>
  </p:clrMapOvr>
  <p:transition advTm="548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613" cy="66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0" y="2924944"/>
            <a:ext cx="4134297" cy="407707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2000" kern="0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 flipH="1">
            <a:off x="2555776" y="4221088"/>
            <a:ext cx="2304256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427984" y="332656"/>
            <a:ext cx="51845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3200" dirty="0"/>
              <a:t> </a:t>
            </a:r>
            <a:r>
              <a:rPr lang="cs-CZ" altLang="cs-CZ" sz="3200" dirty="0">
                <a:latin typeface="Calibri" pitchFamily="34" charset="0"/>
                <a:cs typeface="Calibri" pitchFamily="34" charset="0"/>
              </a:rPr>
              <a:t>IZO školy:102 943 249</a:t>
            </a:r>
            <a:endParaRPr lang="cs-CZ" altLang="cs-CZ" sz="32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3200" dirty="0">
                <a:latin typeface="Calibri" pitchFamily="34" charset="0"/>
                <a:cs typeface="Calibri" pitchFamily="34" charset="0"/>
              </a:rPr>
              <a:t>  </a:t>
            </a:r>
            <a:r>
              <a:rPr lang="cs-CZ" altLang="cs-CZ" sz="2000" dirty="0">
                <a:latin typeface="Calibri" pitchFamily="34" charset="0"/>
                <a:cs typeface="Calibri" pitchFamily="34" charset="0"/>
              </a:rPr>
              <a:t>vyplňuje se 8.ročník a pololetí 9.ročníku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chování a předměty: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Český jazyk a literatura, Anglický jazyk,Německý jazyk, Dějepis, Občanská výchova, Matematika,  Fyzika, Zeměpis, Přírodopis, Výchova ke zdraví, Chemie, Hudební výchova, Výtvarná výchova, Praktické činnosti, Tělesná výchova, jednotlivé povinně volitelné předměty</a:t>
            </a:r>
            <a:endParaRPr lang="cs-CZ" altLang="cs-CZ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72000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b="1" kern="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Možnost přiložit k přihlášce na zvláštním papíře</a:t>
            </a:r>
          </a:p>
          <a:p>
            <a:pPr>
              <a:defRPr/>
            </a:pPr>
            <a:r>
              <a:rPr lang="cs-CZ" altLang="cs-CZ" kern="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(podle požadavků školy a uvážení rodičů):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427984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Calibri" pitchFamily="34" charset="0"/>
                <a:cs typeface="Times New Roman" panose="02020603050405020304" pitchFamily="18" charset="0"/>
              </a:rPr>
              <a:t>zprávu z PPP (musí být aktuální)</a:t>
            </a:r>
            <a:endParaRPr lang="cs-CZ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Calibri" pitchFamily="34" charset="0"/>
                <a:cs typeface="Times New Roman" panose="02020603050405020304" pitchFamily="18" charset="0"/>
              </a:rPr>
              <a:t>potvrzení o umístění v soutěžích (diplomy, ocenění)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Calibri" pitchFamily="34" charset="0"/>
                <a:cs typeface="Times New Roman" panose="02020603050405020304" pitchFamily="18" charset="0"/>
              </a:rPr>
              <a:t>potvrzení o zájmech…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cs-CZ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/>
              <a:t>Potvrzení přihlášky na ZŠ</a:t>
            </a:r>
          </a:p>
        </p:txBody>
      </p:sp>
      <p:sp>
        <p:nvSpPr>
          <p:cNvPr id="4" name="Text Box 2436"/>
          <p:cNvSpPr txBox="1">
            <a:spLocks noChangeArrowheads="1"/>
          </p:cNvSpPr>
          <p:nvPr/>
        </p:nvSpPr>
        <p:spPr bwMode="auto">
          <a:xfrm>
            <a:off x="611560" y="1988840"/>
            <a:ext cx="8135938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800" b="1" dirty="0">
              <a:latin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241333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Calibri" pitchFamily="34" charset="0"/>
              </a:rPr>
              <a:t>Odevzdat (nejlépe, co nejdříve po 1. pololetí) </a:t>
            </a:r>
            <a:r>
              <a:rPr lang="cs-CZ" altLang="cs-CZ" sz="2400" b="1" dirty="0">
                <a:latin typeface="Calibri" pitchFamily="34" charset="0"/>
              </a:rPr>
              <a:t>třídnímu učiteli</a:t>
            </a:r>
            <a:r>
              <a:rPr lang="cs-CZ" altLang="cs-CZ" sz="2400" dirty="0">
                <a:latin typeface="Calibri" pitchFamily="34" charset="0"/>
              </a:rPr>
              <a:t>, který zkontroluje a dá k potvrzení řediteli školy.</a:t>
            </a:r>
          </a:p>
          <a:p>
            <a:pPr>
              <a:spcBef>
                <a:spcPct val="0"/>
              </a:spcBef>
              <a:defRPr/>
            </a:pPr>
            <a:endParaRPr lang="cs-CZ" altLang="cs-CZ" sz="24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Calibri" pitchFamily="34" charset="0"/>
              </a:rPr>
              <a:t>Třídní učitel vrátí potvrzenou přihlášku </a:t>
            </a:r>
            <a:r>
              <a:rPr lang="cs-CZ" altLang="cs-CZ" sz="2400" b="1" dirty="0">
                <a:latin typeface="Calibri" pitchFamily="34" charset="0"/>
              </a:rPr>
              <a:t>žákovi a rodiče ji odevzdají nebo pošlou doporučeným dopisem - do 1. 3. </a:t>
            </a:r>
            <a:r>
              <a:rPr lang="cs-CZ" altLang="cs-CZ" sz="2400" b="1" dirty="0" smtClean="0">
                <a:latin typeface="Calibri" pitchFamily="34" charset="0"/>
              </a:rPr>
              <a:t>2020 na </a:t>
            </a:r>
            <a:r>
              <a:rPr lang="cs-CZ" altLang="cs-CZ" sz="2400" b="1" dirty="0">
                <a:latin typeface="Calibri" pitchFamily="34" charset="0"/>
              </a:rPr>
              <a:t>SŠ.</a:t>
            </a:r>
          </a:p>
        </p:txBody>
      </p:sp>
    </p:spTree>
    <p:custDataLst>
      <p:tags r:id="rId1"/>
    </p:custDataLst>
  </p:cSld>
  <p:clrMapOvr>
    <a:masterClrMapping/>
  </p:clrMapOvr>
  <p:transition advTm="1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9120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Termín přijímacích zkoušek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136905" cy="489654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82930" indent="-514350">
              <a:buNone/>
            </a:pPr>
            <a:endParaRPr lang="cs-CZ" altLang="cs-CZ" sz="2800" dirty="0">
              <a:latin typeface="Calibri" pitchFamily="34" charset="0"/>
            </a:endParaRP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1. termín 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    </a:t>
            </a:r>
            <a:r>
              <a:rPr lang="cs-CZ" altLang="cs-CZ" sz="2800" dirty="0" smtClean="0">
                <a:latin typeface="Calibri" pitchFamily="34" charset="0"/>
              </a:rPr>
              <a:t>  14. </a:t>
            </a:r>
            <a:r>
              <a:rPr lang="cs-CZ" altLang="cs-CZ" sz="2800" dirty="0">
                <a:latin typeface="Calibri" pitchFamily="34" charset="0"/>
              </a:rPr>
              <a:t>dubna </a:t>
            </a:r>
            <a:r>
              <a:rPr lang="cs-CZ" altLang="cs-CZ" sz="2800" dirty="0" smtClean="0">
                <a:latin typeface="Calibri" pitchFamily="34" charset="0"/>
              </a:rPr>
              <a:t>2020 </a:t>
            </a:r>
            <a:r>
              <a:rPr lang="cs-CZ" altLang="cs-CZ" sz="2800" dirty="0">
                <a:latin typeface="Calibri" pitchFamily="34" charset="0"/>
              </a:rPr>
              <a:t>– pro čtyřleté obory vzdělání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   </a:t>
            </a:r>
            <a:r>
              <a:rPr lang="cs-CZ" altLang="cs-CZ" sz="2800" dirty="0" smtClean="0">
                <a:latin typeface="Calibri" pitchFamily="34" charset="0"/>
              </a:rPr>
              <a:t>   16. </a:t>
            </a:r>
            <a:r>
              <a:rPr lang="cs-CZ" altLang="cs-CZ" sz="2800" dirty="0">
                <a:latin typeface="Calibri" pitchFamily="34" charset="0"/>
              </a:rPr>
              <a:t>dubna </a:t>
            </a:r>
            <a:r>
              <a:rPr lang="cs-CZ" altLang="cs-CZ" sz="2800" dirty="0" smtClean="0">
                <a:latin typeface="Calibri" pitchFamily="34" charset="0"/>
              </a:rPr>
              <a:t>2020 </a:t>
            </a:r>
            <a:r>
              <a:rPr lang="cs-CZ" altLang="cs-CZ" sz="2800" dirty="0">
                <a:latin typeface="Calibri" pitchFamily="34" charset="0"/>
              </a:rPr>
              <a:t>– pro obory víceletých gymnázií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2. termín 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  </a:t>
            </a:r>
            <a:r>
              <a:rPr lang="cs-CZ" altLang="cs-CZ" sz="2800" dirty="0" smtClean="0">
                <a:latin typeface="Calibri" pitchFamily="34" charset="0"/>
              </a:rPr>
              <a:t>     </a:t>
            </a:r>
            <a:r>
              <a:rPr lang="cs-CZ" altLang="cs-CZ" sz="2800" dirty="0">
                <a:latin typeface="Calibri" pitchFamily="34" charset="0"/>
              </a:rPr>
              <a:t>15. dubna </a:t>
            </a:r>
            <a:r>
              <a:rPr lang="cs-CZ" altLang="cs-CZ" sz="2800" dirty="0" smtClean="0">
                <a:latin typeface="Calibri" pitchFamily="34" charset="0"/>
              </a:rPr>
              <a:t>2020 </a:t>
            </a:r>
            <a:r>
              <a:rPr lang="cs-CZ" altLang="cs-CZ" sz="2800" dirty="0">
                <a:latin typeface="Calibri" pitchFamily="34" charset="0"/>
              </a:rPr>
              <a:t>– pro čtyřleté obory vzdělání</a:t>
            </a:r>
          </a:p>
          <a:p>
            <a:pPr marL="514350" indent="-514350">
              <a:buNone/>
            </a:pPr>
            <a:r>
              <a:rPr lang="cs-CZ" altLang="cs-CZ" sz="2800" dirty="0">
                <a:latin typeface="Calibri" pitchFamily="34" charset="0"/>
              </a:rPr>
              <a:t>  </a:t>
            </a:r>
            <a:r>
              <a:rPr lang="cs-CZ" altLang="cs-CZ" sz="2800" dirty="0" smtClean="0">
                <a:latin typeface="Calibri" pitchFamily="34" charset="0"/>
              </a:rPr>
              <a:t>       </a:t>
            </a:r>
            <a:r>
              <a:rPr lang="cs-CZ" altLang="cs-CZ" sz="2800" dirty="0">
                <a:latin typeface="Calibri" pitchFamily="34" charset="0"/>
              </a:rPr>
              <a:t>17. dubna </a:t>
            </a:r>
            <a:r>
              <a:rPr lang="cs-CZ" altLang="cs-CZ" sz="2800" dirty="0" smtClean="0">
                <a:latin typeface="Calibri" pitchFamily="34" charset="0"/>
              </a:rPr>
              <a:t>2020 </a:t>
            </a:r>
            <a:r>
              <a:rPr lang="cs-CZ" altLang="cs-CZ" sz="2800" dirty="0">
                <a:latin typeface="Calibri" pitchFamily="34" charset="0"/>
              </a:rPr>
              <a:t>– pro obory víceletých gymnázií</a:t>
            </a:r>
          </a:p>
          <a:p>
            <a:pPr>
              <a:buNone/>
            </a:pPr>
            <a:r>
              <a:rPr lang="cs-CZ" altLang="cs-CZ" sz="2800" dirty="0">
                <a:latin typeface="Calibri" pitchFamily="34" charset="0"/>
              </a:rPr>
              <a:t>Náhradní termíny :</a:t>
            </a:r>
          </a:p>
          <a:p>
            <a:pPr marL="582930" indent="-514350">
              <a:buNone/>
            </a:pPr>
            <a:r>
              <a:rPr lang="cs-CZ" altLang="cs-CZ" sz="2800" dirty="0">
                <a:latin typeface="Calibri" pitchFamily="34" charset="0"/>
              </a:rPr>
              <a:t>1. termín -</a:t>
            </a:r>
            <a:r>
              <a:rPr lang="cs-CZ" altLang="cs-CZ" sz="2800" dirty="0" smtClean="0">
                <a:latin typeface="Calibri" pitchFamily="34" charset="0"/>
              </a:rPr>
              <a:t>13. </a:t>
            </a:r>
            <a:r>
              <a:rPr lang="cs-CZ" altLang="cs-CZ" sz="2800" dirty="0">
                <a:latin typeface="Calibri" pitchFamily="34" charset="0"/>
              </a:rPr>
              <a:t>května </a:t>
            </a:r>
            <a:r>
              <a:rPr lang="cs-CZ" altLang="cs-CZ" sz="2800" dirty="0" smtClean="0">
                <a:latin typeface="Calibri" pitchFamily="34" charset="0"/>
              </a:rPr>
              <a:t>2020</a:t>
            </a:r>
            <a:endParaRPr lang="cs-CZ" altLang="cs-CZ" sz="2800" dirty="0">
              <a:latin typeface="Calibri" pitchFamily="34" charset="0"/>
            </a:endParaRPr>
          </a:p>
          <a:p>
            <a:pPr marL="582930" indent="-514350">
              <a:buNone/>
            </a:pPr>
            <a:r>
              <a:rPr lang="cs-CZ" altLang="cs-CZ" sz="2800" dirty="0">
                <a:latin typeface="Calibri" pitchFamily="34" charset="0"/>
              </a:rPr>
              <a:t>2. termín  - 14. května </a:t>
            </a:r>
            <a:r>
              <a:rPr lang="cs-CZ" altLang="cs-CZ" sz="2800" dirty="0" smtClean="0">
                <a:latin typeface="Calibri" pitchFamily="34" charset="0"/>
              </a:rPr>
              <a:t>2020</a:t>
            </a:r>
            <a:endParaRPr lang="cs-CZ" altLang="cs-CZ" sz="2800" dirty="0">
              <a:latin typeface="Calibri" pitchFamily="34" charset="0"/>
            </a:endParaRPr>
          </a:p>
          <a:p>
            <a:pPr marL="582930" indent="-514350">
              <a:buNone/>
            </a:pPr>
            <a:endParaRPr lang="cs-CZ" altLang="cs-CZ" sz="2800" dirty="0">
              <a:latin typeface="Calibri" pitchFamily="34" charset="0"/>
            </a:endParaRPr>
          </a:p>
          <a:p>
            <a:pPr marL="582930" indent="-514350">
              <a:buAutoNum type="arabicPeriod"/>
            </a:pPr>
            <a:endParaRPr lang="cs-CZ" altLang="cs-CZ" sz="2800" dirty="0"/>
          </a:p>
          <a:p>
            <a:pPr eaLnBrk="1" hangingPunct="1">
              <a:buNone/>
            </a:pPr>
            <a:endParaRPr lang="cs-CZ" alt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1501060"/>
      </p:ext>
    </p:extLst>
  </p:cSld>
  <p:clrMapOvr>
    <a:masterClrMapping/>
  </p:clrMapOvr>
  <p:transition advTm="359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8072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b="1" dirty="0">
                <a:latin typeface="Calibri" pitchFamily="34" charset="0"/>
              </a:rPr>
              <a:t>Termíny přijímacích zkoušek </a:t>
            </a:r>
            <a:r>
              <a:rPr lang="cs-CZ" altLang="cs-CZ" sz="2800" dirty="0">
                <a:latin typeface="Calibri" pitchFamily="34" charset="0"/>
              </a:rPr>
              <a:t>se nevztahují na </a:t>
            </a:r>
            <a:endParaRPr lang="cs-CZ" altLang="cs-CZ" sz="2800" dirty="0" smtClean="0">
              <a:latin typeface="Calibri" pitchFamily="34" charset="0"/>
            </a:endParaRPr>
          </a:p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obory </a:t>
            </a:r>
            <a:r>
              <a:rPr lang="cs-CZ" altLang="cs-CZ" sz="2800" dirty="0">
                <a:latin typeface="Calibri" pitchFamily="34" charset="0"/>
              </a:rPr>
              <a:t>vzdělání se závěrečnou zkouškou, </a:t>
            </a:r>
            <a:endParaRPr lang="cs-CZ" altLang="cs-CZ" sz="2800" dirty="0" smtClean="0">
              <a:latin typeface="Calibri" pitchFamily="34" charset="0"/>
            </a:endParaRPr>
          </a:p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obory </a:t>
            </a:r>
            <a:r>
              <a:rPr lang="cs-CZ" altLang="cs-CZ" sz="2800" dirty="0">
                <a:latin typeface="Calibri" pitchFamily="34" charset="0"/>
              </a:rPr>
              <a:t>vzdělání s výučním listem – kde lze konat přijímací </a:t>
            </a:r>
            <a:r>
              <a:rPr lang="cs-CZ" altLang="cs-CZ" sz="2800" dirty="0" smtClean="0">
                <a:latin typeface="Calibri" pitchFamily="34" charset="0"/>
              </a:rPr>
              <a:t>zkoušku (pohovor) </a:t>
            </a:r>
            <a:r>
              <a:rPr lang="cs-CZ" altLang="cs-CZ" sz="2800" dirty="0">
                <a:latin typeface="Calibri" pitchFamily="34" charset="0"/>
              </a:rPr>
              <a:t>v období od 22</a:t>
            </a:r>
            <a:r>
              <a:rPr lang="cs-CZ" altLang="cs-CZ" sz="2800" dirty="0" smtClean="0">
                <a:latin typeface="Calibri" pitchFamily="34" charset="0"/>
              </a:rPr>
              <a:t>. 4 </a:t>
            </a:r>
            <a:r>
              <a:rPr lang="cs-CZ" altLang="cs-CZ" sz="2800" dirty="0">
                <a:latin typeface="Calibri" pitchFamily="34" charset="0"/>
              </a:rPr>
              <a:t>– </a:t>
            </a:r>
            <a:r>
              <a:rPr lang="cs-CZ" altLang="cs-CZ" sz="2800" dirty="0" smtClean="0">
                <a:latin typeface="Calibri" pitchFamily="34" charset="0"/>
              </a:rPr>
              <a:t>30.4 </a:t>
            </a:r>
          </a:p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dále </a:t>
            </a:r>
            <a:r>
              <a:rPr lang="cs-CZ" altLang="cs-CZ" sz="2800" dirty="0">
                <a:latin typeface="Calibri" pitchFamily="34" charset="0"/>
              </a:rPr>
              <a:t>se nevztahují na obory SŠ skupiny Umění a užité umění – kde se koná talentová </a:t>
            </a:r>
            <a:r>
              <a:rPr lang="cs-CZ" altLang="cs-CZ" sz="2800" dirty="0" smtClean="0">
                <a:latin typeface="Calibri" pitchFamily="34" charset="0"/>
              </a:rPr>
              <a:t>zkouška </a:t>
            </a:r>
            <a:r>
              <a:rPr lang="cs-CZ" altLang="cs-CZ" sz="2800" dirty="0">
                <a:latin typeface="Calibri" pitchFamily="34" charset="0"/>
              </a:rPr>
              <a:t>od 2.1. do 15.1</a:t>
            </a:r>
            <a:r>
              <a:rPr lang="cs-CZ" altLang="cs-CZ" sz="2800" dirty="0" smtClean="0">
                <a:latin typeface="Calibri" pitchFamily="34" charset="0"/>
              </a:rPr>
              <a:t>.</a:t>
            </a:r>
          </a:p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a </a:t>
            </a:r>
            <a:r>
              <a:rPr lang="cs-CZ" altLang="cs-CZ" sz="2800" dirty="0">
                <a:latin typeface="Calibri" pitchFamily="34" charset="0"/>
              </a:rPr>
              <a:t>obory vzdělání konzervatoří, kde se koná talentová zkouška od 15.1. do 31.1.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36"/>
    </mc:Choice>
    <mc:Fallback>
      <p:transition spd="slow" advTm="173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720725" y="284163"/>
            <a:ext cx="7704138" cy="10842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 1.kole přijímacích zkoušek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69325" cy="4203700"/>
          </a:xfrm>
          <a:noFill/>
        </p:spPr>
        <p:txBody>
          <a:bodyPr>
            <a:noAutofit/>
          </a:bodyPr>
          <a:lstStyle/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b="1" dirty="0">
                <a:latin typeface="Calibri" pitchFamily="34" charset="0"/>
              </a:rPr>
              <a:t>Výsledky PŘ </a:t>
            </a:r>
            <a:r>
              <a:rPr lang="cs-CZ" altLang="cs-CZ" sz="2800" dirty="0">
                <a:latin typeface="Calibri" pitchFamily="34" charset="0"/>
              </a:rPr>
              <a:t>budou zveřejněny do 3 dnů  „na veřejně přístupném místě“ (většinou webové stránky SŠ a budova SŠ) 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dirty="0">
                <a:latin typeface="Calibri" pitchFamily="34" charset="0"/>
              </a:rPr>
              <a:t>Ředitel SŠ odešle vyrozumění nepřijatým žákům, </a:t>
            </a:r>
            <a:r>
              <a:rPr lang="cs-CZ" altLang="cs-CZ" sz="2800" b="1" dirty="0">
                <a:latin typeface="Calibri" pitchFamily="34" charset="0"/>
              </a:rPr>
              <a:t>přijatým žákům se vyrozumění nezasílá</a:t>
            </a:r>
            <a:r>
              <a:rPr lang="cs-CZ" altLang="cs-CZ" sz="2800" dirty="0">
                <a:latin typeface="Calibri" pitchFamily="34" charset="0"/>
              </a:rPr>
              <a:t>.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dirty="0">
                <a:latin typeface="Calibri" pitchFamily="34" charset="0"/>
              </a:rPr>
              <a:t>Odevzdat zápisový lístek a tím potvrdit zájem o studium</a:t>
            </a:r>
          </a:p>
          <a:p>
            <a:pPr marL="609600" indent="-609600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cs-CZ" sz="2800" dirty="0">
                <a:latin typeface="Calibri" pitchFamily="34" charset="0"/>
              </a:rPr>
              <a:t>Žák ztrácí možnost studovat na SŠ, kam neodevzdal zápisový lístek – uvolňují se místa pro další zájemce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 úspěšném přijetí na SŠ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b="1" dirty="0">
                <a:latin typeface="Calibri" pitchFamily="34" charset="0"/>
                <a:cs typeface="Calibri" pitchFamily="34" charset="0"/>
              </a:rPr>
              <a:t>odevzdat   na SŠ zápisový lístek </a:t>
            </a:r>
            <a:r>
              <a:rPr lang="cs-CZ" altLang="cs-CZ" sz="2800" b="1" u="sng" dirty="0">
                <a:latin typeface="Calibri" pitchFamily="34" charset="0"/>
                <a:cs typeface="Calibri" pitchFamily="34" charset="0"/>
              </a:rPr>
              <a:t>do 10 pracovních dnů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od rozhodnutí o přijetí</a:t>
            </a: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zápisový lístek  </a:t>
            </a:r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není možné ho přenést později na jinou SŠ (s výjimkou přijetí na odvolání</a:t>
            </a:r>
          </a:p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pokud zápisový lístek neodevzdáte podepsaný a vyplněný do 10 dnů na vybrané střední škole, ztrácí žák nárok stát se jejím žákem – studentem a uvolňují se místa pro další uch</a:t>
            </a:r>
            <a:r>
              <a:rPr lang="cs-CZ" sz="2800" dirty="0"/>
              <a:t>azeče</a:t>
            </a:r>
            <a:endParaRPr lang="cs-CZ" altLang="cs-CZ" sz="2800" u="sng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8"/>
    </mc:Choice>
    <mc:Fallback>
      <p:transition spd="slow" advTm="3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600" dirty="0">
                <a:latin typeface="Calibri" pitchFamily="34" charset="0"/>
              </a:rPr>
              <a:t>Program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latin typeface="Calibri" pitchFamily="34" charset="0"/>
              </a:rPr>
              <a:t>Kam na školu?</a:t>
            </a:r>
          </a:p>
          <a:p>
            <a:pPr eaLnBrk="1" hangingPunct="1">
              <a:defRPr/>
            </a:pPr>
            <a:r>
              <a:rPr lang="cs-CZ" altLang="cs-CZ" sz="2800" dirty="0">
                <a:latin typeface="Calibri" pitchFamily="34" charset="0"/>
              </a:rPr>
              <a:t>Informace k přijímacímu řízení  pro rodiče žáků 9. tříd</a:t>
            </a:r>
          </a:p>
          <a:p>
            <a:pPr eaLnBrk="1" hangingPunct="1">
              <a:defRPr/>
            </a:pPr>
            <a:r>
              <a:rPr lang="cs-CZ" altLang="cs-CZ" sz="2800" dirty="0">
                <a:latin typeface="Calibri" pitchFamily="34" charset="0"/>
              </a:rPr>
              <a:t>Dotazy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u="sng" dirty="0">
                <a:latin typeface="Calibri" pitchFamily="34" charset="0"/>
              </a:rPr>
              <a:t>Prezentace bude uložena na: webových stránkách školy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latin typeface="Calibri" pitchFamily="34" charset="0"/>
              </a:rPr>
              <a:t>         </a:t>
            </a:r>
            <a:r>
              <a:rPr lang="cs-CZ" altLang="cs-CZ" sz="2800" dirty="0">
                <a:latin typeface="Calibri" pitchFamily="34" charset="0"/>
                <a:hlinkClick r:id="rId2"/>
              </a:rPr>
              <a:t>http://www.</a:t>
            </a:r>
            <a:r>
              <a:rPr lang="cs-CZ" altLang="cs-CZ" sz="2800" dirty="0" err="1">
                <a:latin typeface="Calibri" pitchFamily="34" charset="0"/>
                <a:hlinkClick r:id="rId2"/>
              </a:rPr>
              <a:t>zsbites.cz</a:t>
            </a:r>
            <a:r>
              <a:rPr lang="cs-CZ" altLang="cs-CZ" sz="2800" dirty="0">
                <a:latin typeface="Calibri" pitchFamily="34" charset="0"/>
                <a:hlinkClick r:id="rId2"/>
              </a:rPr>
              <a:t>/</a:t>
            </a:r>
            <a:endParaRPr lang="cs-CZ" altLang="cs-CZ" sz="2800" dirty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cs-CZ" alt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Tm="198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84163"/>
            <a:ext cx="7777162" cy="10842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dirty="0"/>
              <a:t>V případě nepřijetí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552" y="2276872"/>
            <a:ext cx="799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+mj-lt"/>
              </a:rPr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568" y="1412776"/>
            <a:ext cx="66247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800" b="1" dirty="0">
                <a:latin typeface="Calibri" pitchFamily="34" charset="0"/>
                <a:cs typeface="Calibri" pitchFamily="34" charset="0"/>
              </a:rPr>
              <a:t>podat odvolání – odeslat ŘŠ do 3 dnů 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od doručení </a:t>
            </a:r>
            <a:r>
              <a:rPr lang="cs-CZ" altLang="cs-CZ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rozhodnutí o </a:t>
            </a:r>
            <a:r>
              <a:rPr lang="cs-CZ" altLang="cs-CZ" sz="2800" dirty="0" smtClean="0">
                <a:latin typeface="Calibri" pitchFamily="34" charset="0"/>
                <a:cs typeface="Calibri" pitchFamily="34" charset="0"/>
              </a:rPr>
              <a:t>nepřijetí –</a:t>
            </a: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SŠ POSÍLÁ DOPIS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endParaRPr lang="cs-CZ" alt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2708920"/>
            <a:ext cx="69127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zjistit možnost přijetí na školu, o kterou má žák zájem –  seznamy volných míst na stránkách jednotlivých krajů, zjistit na SŠ zda probíhají </a:t>
            </a:r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další kola přijímacího řízení</a:t>
            </a:r>
            <a:endParaRPr lang="cs-CZ" altLang="cs-CZ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je možné podat </a:t>
            </a:r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libovolný počet přihlášek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 zápisový lístek se odevzdává až po výsledcích 2. kola přijímaček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endParaRPr lang="cs-CZ" altLang="cs-CZ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6"/>
    </mc:Choice>
    <mc:Fallback>
      <p:transition spd="slow" advTm="1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zápisového lístku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Zápisový lístek je originál s číslem přiděleným vašemu dítěti.</a:t>
            </a:r>
          </a:p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Dostanete jej  oproti podpisu  u výchovné poradkyně školy – do konce ledna.</a:t>
            </a:r>
          </a:p>
          <a:p>
            <a:r>
              <a:rPr lang="cs-CZ" sz="2800" b="1" dirty="0">
                <a:latin typeface="Calibri" pitchFamily="34" charset="0"/>
                <a:cs typeface="Calibri" pitchFamily="34" charset="0"/>
              </a:rPr>
              <a:t>Nepoškoďte ho, neztraťte, pokud jej budete vyplňovat doma, neudělejte chybu</a:t>
            </a:r>
          </a:p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Pokud  jej chybně vyplníte musíte zažádat o nový zápisový lístek ŘZŠ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8"/>
    </mc:Choice>
    <mc:Fallback>
      <p:transition spd="slow" advTm="36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6056" y="260648"/>
            <a:ext cx="3610744" cy="6408712"/>
          </a:xfrm>
        </p:spPr>
        <p:txBody>
          <a:bodyPr>
            <a:normAutofit fontScale="77500" lnSpcReduction="20000"/>
          </a:bodyPr>
          <a:lstStyle/>
          <a:p>
            <a:endParaRPr lang="cs-CZ" sz="2800" dirty="0">
              <a:latin typeface="Calibri" pitchFamily="34" charset="0"/>
            </a:endParaRPr>
          </a:p>
          <a:p>
            <a:r>
              <a:rPr lang="cs-CZ" sz="2800" dirty="0">
                <a:latin typeface="Calibri" pitchFamily="34" charset="0"/>
              </a:rPr>
              <a:t>Zápisový lístek vyplňujete doma  pouze v oddíle 1 Vyplníte pouze: - údaje o vašem dítěti - školní rok (2019/2010) - Název školy (zcela přesný název vybrané střední školy – učiliště) - Kód a název oboru vzdělání (opět zcela přesně) - Datum - Podpis zákonného zástupce - Podpis uchazeče – podpis vašeho dítěte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Vůbec nevyplňujte oddíl 2! – ten slouží jen v případě zrušení zápisu na vybranou školu č. 1. a to jen v případě odvolání!!!)</a:t>
            </a:r>
          </a:p>
          <a:p>
            <a:endParaRPr lang="cs-CZ" sz="2000" dirty="0"/>
          </a:p>
        </p:txBody>
      </p:sp>
      <p:pic>
        <p:nvPicPr>
          <p:cNvPr id="46082" name="Picture 2" descr="C:\Users\Marie\Desktop\zápisový lístek_v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608512" cy="6322505"/>
          </a:xfrm>
          <a:prstGeom prst="rect">
            <a:avLst/>
          </a:prstGeom>
          <a:noFill/>
        </p:spPr>
      </p:pic>
      <p:cxnSp>
        <p:nvCxnSpPr>
          <p:cNvPr id="5" name="Přímá spojnice 4"/>
          <p:cNvCxnSpPr/>
          <p:nvPr/>
        </p:nvCxnSpPr>
        <p:spPr>
          <a:xfrm flipV="1">
            <a:off x="1043608" y="3789040"/>
            <a:ext cx="360040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88"/>
    </mc:Choice>
    <mc:Fallback>
      <p:transition spd="slow" advTm="268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/>
              <a:t>Jednotné přijímací zkoušky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313"/>
            <a:ext cx="8208912" cy="5181600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jen  na školách s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maturitními  obory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(státní i soukromé školy</a:t>
            </a: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endParaRPr lang="cs-CZ" altLang="cs-CZ" sz="2400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 od roku 2016/17 realizace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cs-CZ" altLang="cs-CZ" sz="2400" u="sng" dirty="0" err="1">
                <a:latin typeface="Calibri" pitchFamily="34" charset="0"/>
                <a:cs typeface="Calibri" pitchFamily="34" charset="0"/>
              </a:rPr>
              <a:t>Cermat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 (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Centrum pro zjištění výsledků vzdělávání)</a:t>
            </a:r>
          </a:p>
          <a:p>
            <a:pPr>
              <a:buNone/>
            </a:pP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       na </a:t>
            </a:r>
            <a:r>
              <a:rPr lang="cs-CZ" altLang="cs-CZ" sz="2400" u="sng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3"/>
              </a:rPr>
              <a:t>www.</a:t>
            </a:r>
            <a:r>
              <a:rPr lang="cs-CZ" altLang="cs-CZ" sz="2400" u="sng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3"/>
              </a:rPr>
              <a:t>cermat.cz</a:t>
            </a:r>
            <a:r>
              <a:rPr lang="cs-CZ" altLang="cs-CZ" sz="2400" u="sng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ukázky didaktických testů, záznamový arch, pokyny k organizaci přijímací zkoušky </a:t>
            </a:r>
          </a:p>
          <a:p>
            <a:pPr>
              <a:buNone/>
            </a:pP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cs-CZ" altLang="cs-CZ" sz="24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      zveřejnění </a:t>
            </a:r>
            <a:r>
              <a:rPr lang="cs-CZ" altLang="cs-CZ" sz="2400" u="sng" dirty="0" smtClean="0">
                <a:latin typeface="Calibri" pitchFamily="34" charset="0"/>
                <a:cs typeface="Calibri" pitchFamily="34" charset="0"/>
              </a:rPr>
              <a:t>ilustračních testů a jejich vyhodnocení z minulých let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každý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test: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50 bodů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každý test: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60 minut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modře nebo černě píšící propisovací tužka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(NE: „</a:t>
            </a:r>
            <a:r>
              <a:rPr lang="cs-CZ" altLang="cs-CZ" sz="2400" dirty="0" err="1">
                <a:latin typeface="Calibri" pitchFamily="34" charset="0"/>
                <a:cs typeface="Calibri" pitchFamily="34" charset="0"/>
              </a:rPr>
              <a:t>gumovací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“ a </a:t>
            </a:r>
            <a:r>
              <a:rPr lang="cs-CZ" altLang="cs-CZ" sz="2400" dirty="0" err="1">
                <a:latin typeface="Calibri" pitchFamily="34" charset="0"/>
                <a:cs typeface="Calibri" pitchFamily="34" charset="0"/>
              </a:rPr>
              <a:t>propíjecí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tužky, </a:t>
            </a:r>
            <a:r>
              <a:rPr lang="cs-CZ" altLang="cs-CZ" sz="2400" dirty="0" err="1">
                <a:latin typeface="Calibri" pitchFamily="34" charset="0"/>
                <a:cs typeface="Calibri" pitchFamily="34" charset="0"/>
              </a:rPr>
              <a:t>bělítka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, korektory)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testový sešit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(žáci si mohou vpisovat poznámky – nebude předmětem hodnocení) 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400" u="sng" dirty="0">
                <a:latin typeface="Calibri" pitchFamily="34" charset="0"/>
                <a:cs typeface="Calibri" pitchFamily="34" charset="0"/>
              </a:rPr>
              <a:t>záznamový arch </a:t>
            </a: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(odpověď u uzavřených úloh se označuje křížkováním polí)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Za špatně odpovědi se body neodečítají.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Calibri" pitchFamily="34" charset="0"/>
                <a:cs typeface="Calibri" pitchFamily="34" charset="0"/>
              </a:rPr>
              <a:t>U otázek s nabídkou odpovědí je vždy jen 1 odpověď správná</a:t>
            </a:r>
          </a:p>
          <a:p>
            <a:pPr eaLnBrk="1" hangingPunct="1">
              <a:buNone/>
            </a:pP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44780095"/>
      </p:ext>
    </p:extLst>
  </p:cSld>
  <p:clrMapOvr>
    <a:masterClrMapping/>
  </p:clrMapOvr>
  <p:transition advTm="31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altLang="cs-CZ" sz="3200" dirty="0"/>
              <a:t>Jednotné přijímací zkoušky </a:t>
            </a:r>
            <a:br>
              <a:rPr lang="cs-CZ" altLang="cs-CZ" sz="3200" dirty="0"/>
            </a:br>
            <a:r>
              <a:rPr lang="cs-CZ" altLang="cs-CZ" sz="3200" dirty="0"/>
              <a:t>– český jazyk a literatura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10600" cy="5181600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2400" u="sng" dirty="0">
              <a:latin typeface="Calibri" pitchFamily="34" charset="0"/>
            </a:endParaRPr>
          </a:p>
          <a:p>
            <a:r>
              <a:rPr lang="cs-CZ" altLang="cs-CZ" sz="2400" u="sng" dirty="0">
                <a:latin typeface="Calibri" pitchFamily="34" charset="0"/>
              </a:rPr>
              <a:t>Jednotná </a:t>
            </a:r>
            <a:r>
              <a:rPr lang="cs-CZ" altLang="cs-CZ" sz="2400" u="sng" dirty="0" err="1">
                <a:latin typeface="Calibri" pitchFamily="34" charset="0"/>
              </a:rPr>
              <a:t>příjímací</a:t>
            </a:r>
            <a:r>
              <a:rPr lang="cs-CZ" altLang="cs-CZ" sz="2400" u="sng" dirty="0">
                <a:latin typeface="Calibri" pitchFamily="34" charset="0"/>
              </a:rPr>
              <a:t> zkouška se koná formou písemného testu</a:t>
            </a:r>
          </a:p>
          <a:p>
            <a:r>
              <a:rPr lang="cs-CZ" sz="2400" dirty="0">
                <a:latin typeface="Calibri" pitchFamily="34" charset="0"/>
              </a:rPr>
              <a:t>Modře či černě píšící propisovací tužka</a:t>
            </a:r>
            <a:endParaRPr lang="cs-CZ" altLang="cs-CZ" sz="2400" u="sng" dirty="0">
              <a:latin typeface="Calibri" pitchFamily="34" charset="0"/>
            </a:endParaRPr>
          </a:p>
          <a:p>
            <a:r>
              <a:rPr lang="cs-CZ" altLang="cs-CZ" sz="2400" u="sng" dirty="0">
                <a:latin typeface="Calibri" pitchFamily="34" charset="0"/>
              </a:rPr>
              <a:t>uzavřené</a:t>
            </a:r>
            <a:r>
              <a:rPr lang="cs-CZ" altLang="cs-CZ" sz="2400" dirty="0">
                <a:latin typeface="Calibri" pitchFamily="34" charset="0"/>
              </a:rPr>
              <a:t> (výběr z možností, dichotomické(ano-ne), přiřazování, seřazování) i </a:t>
            </a:r>
            <a:r>
              <a:rPr lang="cs-CZ" altLang="cs-CZ" sz="2400" u="sng" dirty="0">
                <a:latin typeface="Calibri" pitchFamily="34" charset="0"/>
              </a:rPr>
              <a:t>otevřené otázky</a:t>
            </a:r>
          </a:p>
          <a:p>
            <a:r>
              <a:rPr lang="cs-CZ" sz="2400" dirty="0">
                <a:latin typeface="Calibri" pitchFamily="34" charset="0"/>
              </a:rPr>
              <a:t>60 minut čistého času</a:t>
            </a:r>
            <a:endParaRPr lang="cs-CZ" altLang="cs-CZ" sz="2400" u="sng" dirty="0">
              <a:latin typeface="Calibri" pitchFamily="34" charset="0"/>
            </a:endParaRPr>
          </a:p>
          <a:p>
            <a:r>
              <a:rPr lang="cs-CZ" altLang="cs-CZ" sz="2400" dirty="0">
                <a:latin typeface="Calibri" pitchFamily="34" charset="0"/>
              </a:rPr>
              <a:t> učivo podle RVP pro základní vzdělávání a Standardů pro základní vzdělávání</a:t>
            </a:r>
          </a:p>
          <a:p>
            <a:r>
              <a:rPr lang="cs-CZ" altLang="cs-CZ" sz="2400" dirty="0">
                <a:latin typeface="Calibri" pitchFamily="34" charset="0"/>
              </a:rPr>
              <a:t>Příprava na PZ – </a:t>
            </a:r>
            <a:r>
              <a:rPr lang="cs-CZ" altLang="cs-CZ" sz="2400" dirty="0" smtClean="0">
                <a:latin typeface="Calibri" pitchFamily="34" charset="0"/>
              </a:rPr>
              <a:t> </a:t>
            </a:r>
            <a:r>
              <a:rPr lang="cs-CZ" altLang="cs-CZ" sz="2400" dirty="0">
                <a:latin typeface="Calibri" pitchFamily="34" charset="0"/>
              </a:rPr>
              <a:t>Mgr. Pohanková</a:t>
            </a:r>
          </a:p>
          <a:p>
            <a:pPr eaLnBrk="1" hangingPunct="1">
              <a:buNone/>
            </a:pPr>
            <a:endParaRPr lang="cs-CZ" altLang="cs-CZ" sz="2400" dirty="0"/>
          </a:p>
          <a:p>
            <a:pPr eaLnBrk="1" hangingPunct="1">
              <a:buNone/>
            </a:pP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35331481"/>
      </p:ext>
    </p:extLst>
  </p:cSld>
  <p:clrMapOvr>
    <a:masterClrMapping/>
  </p:clrMapOvr>
  <p:transition advTm="254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 sz="3200" dirty="0"/>
              <a:t>Jednotné přijímací zkoušky </a:t>
            </a:r>
            <a:br>
              <a:rPr lang="cs-CZ" altLang="cs-CZ" sz="3200" dirty="0"/>
            </a:br>
            <a:r>
              <a:rPr lang="cs-CZ" altLang="cs-CZ" sz="3200" dirty="0"/>
              <a:t>– matematika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856663" cy="5181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altLang="cs-CZ" sz="2400" u="sng" dirty="0" smtClean="0">
                <a:latin typeface="Calibri" pitchFamily="34" charset="0"/>
              </a:rPr>
              <a:t>zavřené</a:t>
            </a:r>
            <a:r>
              <a:rPr lang="cs-CZ" altLang="cs-CZ" sz="2400" dirty="0" smtClean="0">
                <a:latin typeface="Calibri" pitchFamily="34" charset="0"/>
              </a:rPr>
              <a:t> </a:t>
            </a:r>
            <a:r>
              <a:rPr lang="cs-CZ" altLang="cs-CZ" sz="2400" dirty="0" smtClean="0">
                <a:latin typeface="Calibri" pitchFamily="34" charset="0"/>
              </a:rPr>
              <a:t>i </a:t>
            </a:r>
            <a:r>
              <a:rPr lang="cs-CZ" altLang="cs-CZ" sz="2400" u="sng" dirty="0">
                <a:latin typeface="Calibri" pitchFamily="34" charset="0"/>
              </a:rPr>
              <a:t>otevřené otázky – u některých úloh hodnocen i postup řešení </a:t>
            </a:r>
            <a:r>
              <a:rPr lang="cs-CZ" altLang="cs-CZ" sz="2400" dirty="0">
                <a:latin typeface="Calibri" pitchFamily="34" charset="0"/>
              </a:rPr>
              <a:t>(pokud nebude uveden postup, nebudou uděleny body)</a:t>
            </a:r>
          </a:p>
          <a:p>
            <a:pPr>
              <a:spcBef>
                <a:spcPts val="600"/>
              </a:spcBef>
            </a:pPr>
            <a:r>
              <a:rPr lang="cs-CZ" altLang="cs-CZ" sz="2400" dirty="0" smtClean="0">
                <a:latin typeface="Calibri" pitchFamily="34" charset="0"/>
              </a:rPr>
              <a:t> učivo podle </a:t>
            </a:r>
            <a:r>
              <a:rPr lang="cs-CZ" altLang="cs-CZ" sz="2400" dirty="0">
                <a:latin typeface="Calibri" pitchFamily="34" charset="0"/>
              </a:rPr>
              <a:t>RVP pro základní vzdělávání a Standardů pro základní vzdělávání (ovládání početních úkonů a elementárních vztahů, porozumění matematickým pojmům, užívání proměnné, dovednost pracovat s geometrickými objekty v rovině a prostoru, orientace   ve strukturovaných numerických informacích) </a:t>
            </a:r>
          </a:p>
          <a:p>
            <a:pPr>
              <a:spcBef>
                <a:spcPts val="600"/>
              </a:spcBef>
            </a:pPr>
            <a:r>
              <a:rPr lang="cs-CZ" altLang="cs-CZ" sz="2400" u="sng" dirty="0">
                <a:latin typeface="Calibri" pitchFamily="34" charset="0"/>
              </a:rPr>
              <a:t>rýsovací potřeby </a:t>
            </a:r>
            <a:r>
              <a:rPr lang="cs-CZ" altLang="cs-CZ" sz="2400" u="sng" dirty="0" smtClean="0">
                <a:latin typeface="Calibri" pitchFamily="34" charset="0"/>
              </a:rPr>
              <a:t> </a:t>
            </a:r>
            <a:r>
              <a:rPr lang="cs-CZ" altLang="cs-CZ" sz="2400" b="1" u="sng" dirty="0" smtClean="0">
                <a:latin typeface="Calibri" pitchFamily="34" charset="0"/>
              </a:rPr>
              <a:t>(</a:t>
            </a:r>
            <a:r>
              <a:rPr lang="cs-CZ" altLang="cs-CZ" sz="2400" b="1" u="sng" dirty="0">
                <a:latin typeface="Calibri" pitchFamily="34" charset="0"/>
              </a:rPr>
              <a:t>NE: kalkulačka, tabulky)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latin typeface="Calibri" pitchFamily="34" charset="0"/>
              </a:rPr>
              <a:t>u</a:t>
            </a:r>
            <a:r>
              <a:rPr lang="cs-CZ" altLang="cs-CZ" sz="2400" dirty="0" smtClean="0">
                <a:latin typeface="Calibri" pitchFamily="34" charset="0"/>
              </a:rPr>
              <a:t> </a:t>
            </a:r>
            <a:r>
              <a:rPr lang="cs-CZ" altLang="cs-CZ" sz="2400" dirty="0">
                <a:latin typeface="Calibri" pitchFamily="34" charset="0"/>
              </a:rPr>
              <a:t>úloh, které se rýsují, musí žák obtáhnout čáry a křivky propisovací tužkou</a:t>
            </a:r>
            <a:r>
              <a:rPr lang="cs-CZ" altLang="cs-CZ" sz="24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cs-CZ" altLang="cs-CZ" sz="2400" dirty="0" smtClean="0">
                <a:latin typeface="Calibri" pitchFamily="34" charset="0"/>
              </a:rPr>
              <a:t>Příprava na zkoušky </a:t>
            </a:r>
            <a:r>
              <a:rPr lang="cs-CZ" altLang="cs-CZ" sz="2400" dirty="0" err="1" smtClean="0">
                <a:latin typeface="Calibri" pitchFamily="34" charset="0"/>
              </a:rPr>
              <a:t>RnDr</a:t>
            </a:r>
            <a:r>
              <a:rPr lang="cs-CZ" altLang="cs-CZ" sz="2400" dirty="0" smtClean="0">
                <a:latin typeface="Calibri" pitchFamily="34" charset="0"/>
              </a:rPr>
              <a:t>. Svatobor Sysel</a:t>
            </a:r>
            <a:endParaRPr lang="cs-CZ" altLang="cs-CZ" sz="2400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  <a:buNone/>
            </a:pPr>
            <a:endParaRPr lang="cs-CZ" altLang="cs-CZ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63946353"/>
      </p:ext>
    </p:extLst>
  </p:cSld>
  <p:clrMapOvr>
    <a:masterClrMapping/>
  </p:clrMapOvr>
  <p:transition advTm="271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Přijetí žáka ke studiu na SŠ a ukončení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Na webových stránkách SŠ uveřejní ŘŠ seznam přijatých studentů.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Rodiče potvrdí zájem o studium předáním zápisového lístku – je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závazné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ZŠ žáci ukončí v červnu –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musí prospět 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ve všech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předmětech  </a:t>
            </a:r>
          </a:p>
          <a:p>
            <a:pPr>
              <a:buNone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    ALE do 31. srpna 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jsou žáci základní školy – žáky SŠ jsou až od 1. září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565400"/>
            <a:ext cx="7777162" cy="316785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Calibri" pitchFamily="34" charset="0"/>
                <a:cs typeface="Calibri" pitchFamily="34" charset="0"/>
              </a:rPr>
              <a:t>Děkuji za pozornost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cs-CZ" altLang="cs-CZ" dirty="0" smtClean="0">
                <a:latin typeface="Calibri" pitchFamily="34" charset="0"/>
                <a:cs typeface="Calibri" pitchFamily="34" charset="0"/>
              </a:rPr>
            </a:br>
            <a:r>
              <a:rPr lang="cs-CZ" altLang="cs-CZ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mtClean="0">
                <a:latin typeface="Calibri" pitchFamily="34" charset="0"/>
                <a:cs typeface="Calibri" pitchFamily="34" charset="0"/>
              </a:rPr>
              <a:t>                                 </a:t>
            </a:r>
            <a:r>
              <a:rPr lang="cs-CZ" altLang="cs-CZ" sz="2400" dirty="0" smtClean="0">
                <a:latin typeface="Calibri" pitchFamily="34" charset="0"/>
                <a:cs typeface="Calibri" pitchFamily="34" charset="0"/>
              </a:rPr>
              <a:t>Mgr. Marie Vlčková</a:t>
            </a:r>
            <a:endParaRPr lang="cs-CZ" alt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0"/>
    </mc:Choice>
    <mc:Fallback>
      <p:transition spd="slow" advTm="4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na školu?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100" dirty="0">
                <a:latin typeface="Calibri" pitchFamily="34" charset="0"/>
                <a:cs typeface="Calibri" pitchFamily="34" charset="0"/>
              </a:rPr>
              <a:t>Deváťáci si SŠ vybírají  podle svých zájmů, schopností, dovedností, ale také podle toho, jak jsou hodnoceni známkami ve škole</a:t>
            </a:r>
          </a:p>
          <a:p>
            <a:r>
              <a:rPr lang="cs-CZ" sz="2100" dirty="0">
                <a:latin typeface="Calibri" pitchFamily="34" charset="0"/>
                <a:cs typeface="Calibri" pitchFamily="34" charset="0"/>
              </a:rPr>
              <a:t>Typy SŠ – všeobecné vzdělání </a:t>
            </a:r>
            <a:r>
              <a:rPr lang="cs-CZ" sz="2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Gymnázia</a:t>
            </a:r>
          </a:p>
          <a:p>
            <a:pPr>
              <a:buNone/>
            </a:pPr>
            <a:r>
              <a:rPr lang="cs-CZ" sz="2100" dirty="0">
                <a:latin typeface="Calibri" pitchFamily="34" charset="0"/>
                <a:cs typeface="Calibri" pitchFamily="34" charset="0"/>
              </a:rPr>
              <a:t>    ( žák není rozhodnut pro konkrétní povolání, učení mu nedělá potíže, je všestranně nadaný, své rozhodnutí posouvá o čtyři roky, po dosažení maturity)</a:t>
            </a:r>
          </a:p>
          <a:p>
            <a:pPr>
              <a:buNone/>
            </a:pPr>
            <a:r>
              <a:rPr lang="cs-CZ" sz="2100" dirty="0">
                <a:latin typeface="Calibri" pitchFamily="34" charset="0"/>
                <a:cs typeface="Calibri" pitchFamily="34" charset="0"/>
              </a:rPr>
              <a:t>                     - odborné vzdělání </a:t>
            </a:r>
            <a:r>
              <a:rPr lang="cs-CZ" sz="2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SOŠ</a:t>
            </a:r>
            <a:r>
              <a:rPr lang="cs-CZ" sz="2100" dirty="0">
                <a:latin typeface="Calibri" pitchFamily="34" charset="0"/>
                <a:cs typeface="Calibri" pitchFamily="34" charset="0"/>
              </a:rPr>
              <a:t>- CHEMICKÁ, STROJNÍ, ZDRAVOTNÍ, VETERINÁRNÍ, EKONOMICKÁ, STAVEBNÍ, GRAFICKÁ, PEDAGOGICKÁ, KNIHOVNICKÁ, OBCHODNÍ - některé školy zřizují LYCEA- vzdělávací program gymnázia, ale jsou zde i odborné předměty (žák má vyhraněný zájem určitým směrem, pro své povolání potřebuje odborné vzdělání s maturitou, po čtyřletém studiu odchází pracovat, ale má i možnost studovat VŠ)</a:t>
            </a:r>
          </a:p>
          <a:p>
            <a:pPr>
              <a:buNone/>
            </a:pPr>
            <a:r>
              <a:rPr lang="cs-CZ" sz="2100" dirty="0">
                <a:latin typeface="Calibri" pitchFamily="34" charset="0"/>
                <a:cs typeface="Calibri" pitchFamily="34" charset="0"/>
              </a:rPr>
              <a:t>                        - učení obory – dají se studovat na SOŠ nebo přímo na </a:t>
            </a:r>
            <a:r>
              <a:rPr lang="cs-CZ" sz="2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UČILIŠTÍCH</a:t>
            </a:r>
            <a:r>
              <a:rPr lang="cs-CZ" sz="2100" dirty="0">
                <a:latin typeface="Calibri" pitchFamily="34" charset="0"/>
                <a:cs typeface="Calibri" pitchFamily="34" charset="0"/>
              </a:rPr>
              <a:t>  (žáci mají určité dovednosti, které zde zúročí, získají výuční list v daném oboru, po vyučení, které obvykle trvá tři roky, odchází do pracovního poměru)</a:t>
            </a:r>
          </a:p>
          <a:p>
            <a:pPr>
              <a:buNone/>
            </a:pPr>
            <a:endParaRPr lang="cs-CZ" sz="21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16"/>
    </mc:Choice>
    <mc:Fallback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ŠKOLY DLE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6347714" cy="38807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D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obrá dostupnost- autobus, MDH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Brno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Tišnov 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Velké Meziříčí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Zastávka u Brna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Jihlava</a:t>
            </a:r>
          </a:p>
          <a:p>
            <a:pPr>
              <a:buNone/>
            </a:pPr>
            <a:r>
              <a:rPr lang="cs-CZ" b="1" dirty="0">
                <a:latin typeface="Calibri" pitchFamily="34" charset="0"/>
                <a:cs typeface="Calibri" pitchFamily="34" charset="0"/>
              </a:rPr>
              <a:t>Bydlení na internátě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Třebíč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Havlíčkův Brod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Boskovice</a:t>
            </a:r>
          </a:p>
          <a:p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2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7BCBB9E0-D716-45E1-9F1A-7711F36FD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3261124" y="835646"/>
            <a:ext cx="259501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4.5.3	Výsledky přijímacích zkoušek žáků na střední školy podle oborů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4543" y="4041775"/>
            <a:ext cx="2614913" cy="254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98913" y="3244334"/>
            <a:ext cx="194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Jihlava, Žižkova 20</a:t>
            </a:r>
            <a:r>
              <a:rPr lang="cs-CZ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98913" y="3244334"/>
            <a:ext cx="194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Jihlava, Žižkova 20</a:t>
            </a:r>
            <a:r>
              <a:rPr lang="cs-CZ" dirty="0"/>
              <a:t>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64BC899F-88F5-4B50-A7B9-34CBAD473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3426148"/>
              </p:ext>
            </p:extLst>
          </p:nvPr>
        </p:nvGraphicFramePr>
        <p:xfrm>
          <a:off x="107504" y="116632"/>
          <a:ext cx="7488831" cy="7710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587">
                  <a:extLst>
                    <a:ext uri="{9D8B030D-6E8A-4147-A177-3AD203B41FA5}">
                      <a16:colId xmlns:a16="http://schemas.microsoft.com/office/drawing/2014/main" xmlns="" val="3265985400"/>
                    </a:ext>
                  </a:extLst>
                </a:gridCol>
                <a:gridCol w="1780689">
                  <a:extLst>
                    <a:ext uri="{9D8B030D-6E8A-4147-A177-3AD203B41FA5}">
                      <a16:colId xmlns:a16="http://schemas.microsoft.com/office/drawing/2014/main" xmlns="" val="841900455"/>
                    </a:ext>
                  </a:extLst>
                </a:gridCol>
                <a:gridCol w="2170170">
                  <a:extLst>
                    <a:ext uri="{9D8B030D-6E8A-4147-A177-3AD203B41FA5}">
                      <a16:colId xmlns:a16="http://schemas.microsoft.com/office/drawing/2014/main" xmlns="" val="831797534"/>
                    </a:ext>
                  </a:extLst>
                </a:gridCol>
                <a:gridCol w="1434162">
                  <a:extLst>
                    <a:ext uri="{9D8B030D-6E8A-4147-A177-3AD203B41FA5}">
                      <a16:colId xmlns:a16="http://schemas.microsoft.com/office/drawing/2014/main" xmlns="" val="208757163"/>
                    </a:ext>
                  </a:extLst>
                </a:gridCol>
                <a:gridCol w="861223">
                  <a:extLst>
                    <a:ext uri="{9D8B030D-6E8A-4147-A177-3AD203B41FA5}">
                      <a16:colId xmlns:a16="http://schemas.microsoft.com/office/drawing/2014/main" xmlns="" val="2118858466"/>
                    </a:ext>
                  </a:extLst>
                </a:gridCol>
              </a:tblGrid>
              <a:tr h="11870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Celkový počet žáků, kteří ukončili povinnou školní docházku (bez žáků VG):……62………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 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506081599"/>
                  </a:ext>
                </a:extLst>
              </a:tr>
              <a:tr h="11414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 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 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 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 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 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865684082"/>
                  </a:ext>
                </a:extLst>
              </a:tr>
              <a:tr h="209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počet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obor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sídlo SŠ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okres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015088183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Elgartova 689/3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643226854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 J.G.Mendela a jeho zař. a ZUŠ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Mendlovo náměstí 1/3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583521964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 Matyáše Lercha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Žižkova 980/55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490781023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5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Tišnov, Na Hrádku 20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772731131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5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 Velké Meziříčí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Velké Meziříčí, Sokolovská 235/27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958513715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SŠ inform., poštovnictví a finančnictví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Logistické a finanční služby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Čichnova 982/23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766762656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2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Církev.střední zdravotnická škola s.r.o.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Praktická sestra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Grohova 112/16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353440355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SŠ umění a designu a VOŠ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Užitá malba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Husova 537/10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716970453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Kosmetické služby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Charbulova 1072/106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171182301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zdravotnická škola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Praktická sestra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Jaselská 190/7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971299654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 polytechnická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Mechanik instalatérských a elektrotechnických zařízení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Jílová 164/36g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534795933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2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OA, SOŠ knihovnická a VOŠ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Ekonomické lyceum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Kotlářská 263/9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4254378125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Cyrilomet.gymnázium a SOŠ pedagog. Brno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Pedagogické lyceum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Lerchova 343/63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781995908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I. Něm. zem. gymnasium, ZŠ a MŠ, o.p.s.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Předškolní a mimoškolní pedagogika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Mendlovo náměstí 1/4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440187863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 technická a ekonomická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Mechanik seřizovač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Olomoucká 1140/61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4003966508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průmyslová škola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Informační technologie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Purkyňova 2832/97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187679270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SPŠ a VOŠ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Strojírenství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Sokolská 366/1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795094564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 grafická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Reprodukční grafik pro média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Šmahova 364/110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573486134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průmyslová škola chemická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Aplikovaná chemie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Vranovská 1364/65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932704794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2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Bezpečnost. práv. akad. Brno, s.r.o., SŠ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Bezpečnostně právní činnost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Zoubkova 149/20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4042016381"/>
                  </a:ext>
                </a:extLst>
              </a:tr>
              <a:tr h="114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VOŠ a SZŠ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Veterinářství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Hradec Králové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HK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55188642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TRIVIS - SŠ veřejnopráv. a VOŠ bezp. SD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Bezpečnostně právní činnost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Jihlava, Brněnská 2386/68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JI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175197847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 stavební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Stavebnictví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Jihlava, Žižkova 1939/20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JI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023540418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SOŠ a SOU Kuřim, s.r.o.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Informační technologie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Kuřim, Křížkovského 48/2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779699541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 zemědělská a veterinární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Veterinářství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Lanškroun, Dolní Třešňovec 17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UO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383550689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odborná škola Fortika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Hotelnictví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Lomnice, Tišnovská 15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4242071794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Soukromá střední škola zemědělská s.r.o.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Rostlinolékařství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Pozďatín, č.p. 83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343929418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zdravot.škola a VOŠ zdravotnická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Laboratorní asistent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SZŠ a VOŠ zdra., Merhautova 106, Brno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887601086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 stavební Třebíč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Stavebnictví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Třebíč, Kubišova 1214/9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802407398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průmyslová škola Třebíč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Technické lyceum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Třebíč, Manž. Curieových 734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938170266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OA Dr. A. Bráfa, Hotel. šk. a Jazyk. šk.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Cestovní ruch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Třebíč, Sirotčí 63/4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185824759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odborná škola Jana Tiraye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Mechanik seřizovač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Velká Bíteš, Tyršova 239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060847805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HŠ Světlá a SOŠŘ Velké Meziříčí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Hotelnictví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Velké Meziříčí, U Světlé 855/36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4132373795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HŠ Světlá a SOŠŘ Velké Meziříčí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Podnikání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Velké Meziříčí, U Světlé 855/36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497191921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SZŠ a VOŠZ Žďár nad Sázavou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Zdravotnické lyceum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Žďár nad Sázavou, Dvořákova 404/4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034107044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 VIII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škola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Kuchař - číšník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Charbulova 1072/106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628734514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Čes. lesn. akademie Trutnov - SŠ a VOŠ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Lesní mechanizátor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Trutnov, Lesnická 9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TU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670603733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SŠ stavebních řemesel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Pokrývač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Pražská 636/38b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88147772"/>
                  </a:ext>
                </a:extLst>
              </a:tr>
              <a:tr h="342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Strojírenská a elektrotechnická škola Brno</a:t>
                      </a:r>
                      <a:endParaRPr lang="cs-CZ" sz="700" kern="50" baseline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 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Elektrikář - silnoproud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Brno, Trnkova 13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BM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451801999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2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SOŠ a SOU Kuřim, s.r.o.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Elektrikář - silnoproud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Kuřim, Křížkovského 48/2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BI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557516440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odborná škola Jana Tiraye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Kadeřník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odborná škola Jana Tiraye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768865428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 VIII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odborná škola Jana Tiraye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Obrábeč kovů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Velká Bíteš, Tyršova 239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1370798372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2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Střední odborná škola Jana Tiraye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Obrábeč kovů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Velká Bíteš, Tyršova 239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3948203748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HŠ Světlá a SOŠŘ Velké Meziříčí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Opravář zemědělských strojů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Velké Meziříčí, U Světlé 855/36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841765931"/>
                  </a:ext>
                </a:extLst>
              </a:tr>
              <a:tr h="11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HŠ Světlá a SOŠŘ Velké Meziříčí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Kuchař - číšník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Velké Meziříčí, U Světlé 855/36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ZR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873134367"/>
                  </a:ext>
                </a:extLst>
              </a:tr>
              <a:tr h="17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1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 Dr. Karla Polesného Znojmo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 víceleté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Znojmo, Komenského 945_4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ZN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380957585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6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 Velké Meziříčí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Gymnázium víceleté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kern="0" baseline="0">
                          <a:effectLst/>
                        </a:rPr>
                        <a:t>Velké Meziříčí, Sokolovská 235/27</a:t>
                      </a:r>
                      <a:endParaRPr lang="cs-CZ" sz="700" kern="50" baseline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 kern="0" baseline="0" dirty="0">
                          <a:effectLst/>
                        </a:rPr>
                        <a:t>ZR</a:t>
                      </a:r>
                      <a:endParaRPr lang="cs-CZ" sz="700" kern="50" baseline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11505" marR="11505" marT="0" marB="0"/>
                </a:tc>
                <a:extLst>
                  <a:ext uri="{0D108BD9-81ED-4DB2-BD59-A6C34878D82A}">
                    <a16:rowId xmlns:a16="http://schemas.microsoft.com/office/drawing/2014/main" xmlns="" val="209673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13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417CC3-EA93-4C3F-8527-66F54837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Vycházející žáci ve </a:t>
            </a:r>
            <a:r>
              <a:rPr lang="cs-CZ"/>
              <a:t>školním roce 2018-2019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306F4E43-347D-4562-B974-3E81806EE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2691" y="1882775"/>
            <a:ext cx="407861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4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u="sng" dirty="0"/>
              <a:t>Zdroje informací o středních školách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89888" cy="4800600"/>
          </a:xfrm>
        </p:spPr>
        <p:txBody>
          <a:bodyPr>
            <a:normAutofit/>
          </a:bodyPr>
          <a:lstStyle/>
          <a:p>
            <a:r>
              <a:rPr lang="cs-CZ" altLang="cs-CZ" sz="28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3"/>
              </a:rPr>
              <a:t>www.</a:t>
            </a:r>
            <a:r>
              <a:rPr lang="cs-CZ" altLang="cs-CZ" sz="2800" u="sng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3"/>
              </a:rPr>
              <a:t>mvcr.cz</a:t>
            </a:r>
            <a:endParaRPr lang="cs-CZ" altLang="cs-CZ" sz="28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altLang="cs-CZ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(</a:t>
            </a:r>
            <a:r>
              <a:rPr lang="cs-CZ" altLang="cs-CZ" sz="2800" dirty="0" smtClean="0">
                <a:latin typeface="Calibri" pitchFamily="34" charset="0"/>
                <a:cs typeface="Calibri" pitchFamily="34" charset="0"/>
              </a:rPr>
              <a:t>legislativa 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– Sb. zák</a:t>
            </a:r>
            <a:r>
              <a:rPr lang="cs-CZ" altLang="cs-CZ" sz="2800" dirty="0" smtClean="0">
                <a:latin typeface="Calibri" pitchFamily="34" charset="0"/>
                <a:cs typeface="Calibri" pitchFamily="34" charset="0"/>
              </a:rPr>
              <a:t>.)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webové stránky SŠ (k 31.1. 2020 mají školy povinnost zveřejnit informace k PŘ)</a:t>
            </a: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  <a:hlinkClick r:id="rId4"/>
              </a:rPr>
              <a:t>www.msmt.cz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</a:rPr>
              <a:t>(např. přihlášky)</a:t>
            </a: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  <a:hlinkClick r:id="rId5"/>
              </a:rPr>
              <a:t>www.cermat.cz</a:t>
            </a:r>
            <a:endParaRPr lang="cs-CZ" altLang="cs-CZ" sz="2800" u="sng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(jednotné přijímací zkoušky)</a:t>
            </a:r>
          </a:p>
          <a:p>
            <a:r>
              <a:rPr lang="cs-CZ" altLang="cs-CZ" sz="2800" u="sng" dirty="0">
                <a:latin typeface="Calibri" pitchFamily="34" charset="0"/>
                <a:cs typeface="Calibri" pitchFamily="34" charset="0"/>
                <a:hlinkClick r:id="rId6"/>
              </a:rPr>
              <a:t>www.infoabsolvent.cz</a:t>
            </a:r>
            <a:endParaRPr lang="cs-CZ" altLang="cs-CZ" sz="2800" u="sng" dirty="0"/>
          </a:p>
          <a:p>
            <a:pPr eaLnBrk="1" hangingPunct="1"/>
            <a:endParaRPr lang="cs-CZ" altLang="cs-CZ" sz="2800" u="sng" dirty="0"/>
          </a:p>
          <a:p>
            <a:pPr eaLnBrk="1" hangingPunct="1"/>
            <a:endParaRPr lang="cs-CZ" altLang="cs-CZ" sz="2800" u="sng" dirty="0"/>
          </a:p>
          <a:p>
            <a:pPr eaLnBrk="1" hangingPunct="1"/>
            <a:endParaRPr lang="cs-CZ" altLang="cs-CZ" sz="2800" u="sng" dirty="0"/>
          </a:p>
        </p:txBody>
      </p:sp>
    </p:spTree>
    <p:custDataLst>
      <p:tags r:id="rId1"/>
    </p:custDataLst>
  </p:cSld>
  <p:clrMapOvr>
    <a:masterClrMapping/>
  </p:clrMapOvr>
  <p:transition advTm="470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u="sng"/>
              <a:t>Další zdroje informací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>
                <a:latin typeface="Calibri" pitchFamily="34" charset="0"/>
              </a:rPr>
              <a:t>přehled:  tištěná publikace Atlas škol pro kraj Vysočina</a:t>
            </a:r>
          </a:p>
          <a:p>
            <a:r>
              <a:rPr lang="cs-CZ" altLang="cs-CZ" sz="2800" dirty="0">
                <a:latin typeface="Calibri" pitchFamily="34" charset="0"/>
                <a:hlinkClick r:id="rId2"/>
              </a:rPr>
              <a:t>http://www.</a:t>
            </a:r>
            <a:r>
              <a:rPr lang="cs-CZ" altLang="cs-CZ" sz="2800" dirty="0" err="1">
                <a:latin typeface="Calibri" pitchFamily="34" charset="0"/>
                <a:hlinkClick r:id="rId2"/>
              </a:rPr>
              <a:t>atlasskolstvi.cz</a:t>
            </a:r>
            <a:r>
              <a:rPr lang="cs-CZ" altLang="cs-CZ" sz="2800" dirty="0">
                <a:latin typeface="Calibri" pitchFamily="34" charset="0"/>
                <a:hlinkClick r:id="rId2"/>
              </a:rPr>
              <a:t>/</a:t>
            </a:r>
            <a:endParaRPr lang="cs-CZ" altLang="cs-CZ" sz="2800" dirty="0">
              <a:latin typeface="Calibri" pitchFamily="34" charset="0"/>
            </a:endParaRPr>
          </a:p>
          <a:p>
            <a:r>
              <a:rPr lang="cs-CZ" altLang="cs-CZ" sz="2800" dirty="0">
                <a:latin typeface="Calibri" pitchFamily="34" charset="0"/>
              </a:rPr>
              <a:t>informační letáky na nástěnce u VP</a:t>
            </a:r>
          </a:p>
          <a:p>
            <a:pPr eaLnBrk="1" hangingPunct="1"/>
            <a:endParaRPr lang="cs-CZ" altLang="cs-CZ" sz="2800" dirty="0">
              <a:latin typeface="Calibri" pitchFamily="34" charset="0"/>
            </a:endParaRPr>
          </a:p>
          <a:p>
            <a:pPr eaLnBrk="1" hangingPunct="1"/>
            <a:r>
              <a:rPr lang="cs-CZ" altLang="cs-CZ" sz="2800" dirty="0">
                <a:latin typeface="Calibri" pitchFamily="34" charset="0"/>
              </a:rPr>
              <a:t>Informační a poradenské středisko </a:t>
            </a:r>
            <a:r>
              <a:rPr lang="cs-CZ" altLang="cs-CZ" sz="2800" dirty="0" smtClean="0">
                <a:latin typeface="Calibri" pitchFamily="34" charset="0"/>
              </a:rPr>
              <a:t>ÚP ŽĎÁR NAD </a:t>
            </a:r>
            <a:r>
              <a:rPr lang="cs-CZ" altLang="cs-CZ" sz="2800" dirty="0">
                <a:latin typeface="Calibri" pitchFamily="34" charset="0"/>
              </a:rPr>
              <a:t>SÁZAVOU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p:transition advTm="233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/>
              <a:t>Odevzdání přihlášek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848"/>
            <a:ext cx="8278812" cy="382719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latin typeface="Calibri" pitchFamily="34" charset="0"/>
              </a:rPr>
              <a:t>Obory s talentovou zkouškou:</a:t>
            </a:r>
            <a:r>
              <a:rPr lang="cs-CZ" altLang="cs-CZ" sz="2800" dirty="0">
                <a:latin typeface="Calibri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800" dirty="0">
                <a:latin typeface="Calibri" pitchFamily="34" charset="0"/>
              </a:rPr>
              <a:t>		</a:t>
            </a:r>
            <a:r>
              <a:rPr lang="cs-CZ" altLang="cs-CZ" sz="2800" u="sng" dirty="0">
                <a:latin typeface="Calibri" pitchFamily="34" charset="0"/>
              </a:rPr>
              <a:t>do 30. listopadu </a:t>
            </a:r>
            <a:r>
              <a:rPr lang="cs-CZ" altLang="cs-CZ" sz="2800" u="sng" dirty="0" smtClean="0">
                <a:latin typeface="Calibri" pitchFamily="34" charset="0"/>
              </a:rPr>
              <a:t>2019</a:t>
            </a:r>
            <a:r>
              <a:rPr lang="cs-CZ" altLang="cs-CZ" sz="2800" dirty="0" smtClean="0">
                <a:latin typeface="Calibri" pitchFamily="34" charset="0"/>
              </a:rPr>
              <a:t>, </a:t>
            </a:r>
            <a:r>
              <a:rPr lang="cs-CZ" altLang="cs-CZ" sz="2800" dirty="0">
                <a:latin typeface="Calibri" pitchFamily="34" charset="0"/>
              </a:rPr>
              <a:t>max. 2 přihlášky</a:t>
            </a:r>
          </a:p>
          <a:p>
            <a:pPr eaLnBrk="1" hangingPunct="1">
              <a:defRPr/>
            </a:pPr>
            <a:r>
              <a:rPr lang="cs-CZ" altLang="cs-CZ" sz="2800" b="1" dirty="0">
                <a:latin typeface="Calibri" pitchFamily="34" charset="0"/>
              </a:rPr>
              <a:t>1. kolo: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800" dirty="0">
                <a:latin typeface="Calibri" pitchFamily="34" charset="0"/>
              </a:rPr>
              <a:t>	</a:t>
            </a:r>
            <a:r>
              <a:rPr lang="cs-CZ" altLang="cs-CZ" sz="2800" u="sng" dirty="0">
                <a:latin typeface="Calibri" pitchFamily="34" charset="0"/>
              </a:rPr>
              <a:t>do 1. 3. </a:t>
            </a:r>
            <a:r>
              <a:rPr lang="cs-CZ" altLang="cs-CZ" sz="2800" u="sng" dirty="0" smtClean="0">
                <a:latin typeface="Calibri" pitchFamily="34" charset="0"/>
              </a:rPr>
              <a:t>2020</a:t>
            </a:r>
            <a:r>
              <a:rPr lang="cs-CZ" altLang="cs-CZ" sz="2800" dirty="0" smtClean="0">
                <a:latin typeface="Calibri" pitchFamily="34" charset="0"/>
              </a:rPr>
              <a:t>, </a:t>
            </a:r>
            <a:r>
              <a:rPr lang="cs-CZ" altLang="cs-CZ" sz="2800" dirty="0">
                <a:latin typeface="Calibri" pitchFamily="34" charset="0"/>
              </a:rPr>
              <a:t>max. 2 přihlášky (i ti, kteří </a:t>
            </a:r>
            <a:r>
              <a:rPr lang="cs-CZ" altLang="cs-CZ" sz="2800" dirty="0" smtClean="0">
                <a:latin typeface="Calibri" pitchFamily="34" charset="0"/>
              </a:rPr>
              <a:t>podávali </a:t>
            </a:r>
            <a:r>
              <a:rPr lang="cs-CZ" altLang="cs-CZ" sz="2800" dirty="0">
                <a:latin typeface="Calibri" pitchFamily="34" charset="0"/>
              </a:rPr>
              <a:t>přihlášky do oborů s talentovou </a:t>
            </a:r>
            <a:r>
              <a:rPr lang="cs-CZ" altLang="cs-CZ" sz="2800" dirty="0" smtClean="0">
                <a:latin typeface="Calibri" pitchFamily="34" charset="0"/>
              </a:rPr>
              <a:t>zkouškou</a:t>
            </a:r>
            <a:r>
              <a:rPr lang="cs-CZ" altLang="cs-CZ" sz="2800" dirty="0">
                <a:latin typeface="Calibri" pitchFamily="34" charset="0"/>
              </a:rPr>
              <a:t>)</a:t>
            </a:r>
            <a:endParaRPr lang="cs-CZ" altLang="cs-CZ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advTm="520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4|0.4|0.4|0.3|0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3|0.5|0.7|0.6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6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3|0.3|0.2|0.3|0.3|0.2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2|0.2|0.2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2|0.3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3|0.3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1352</TotalTime>
  <Words>2131</Words>
  <Application>Microsoft Office PowerPoint</Application>
  <PresentationFormat>Předvádění na obrazovce (4:3)</PresentationFormat>
  <Paragraphs>411</Paragraphs>
  <Slides>27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Talent</vt:lpstr>
      <vt:lpstr>Acrobat Document</vt:lpstr>
      <vt:lpstr>Informace o přijímacím řízení  na SŠ  ve školním roce 2019-2020 pro školní rok 2020-2021   </vt:lpstr>
      <vt:lpstr>Program</vt:lpstr>
      <vt:lpstr>Kam na školu?</vt:lpstr>
      <vt:lpstr>STŘEDNÍ ŠKOLY DLE SÍDLA</vt:lpstr>
      <vt:lpstr>4.5.3 Výsledky přijímacích zkoušek žáků na střední školy podle oborů</vt:lpstr>
      <vt:lpstr>Vycházející žáci ve školním roce 2018-2019</vt:lpstr>
      <vt:lpstr>Zdroje informací o středních školách</vt:lpstr>
      <vt:lpstr>Další zdroje informací</vt:lpstr>
      <vt:lpstr>Odevzdání přihlášek</vt:lpstr>
      <vt:lpstr>Přihlášky na SŠ</vt:lpstr>
      <vt:lpstr>Snímek 11</vt:lpstr>
      <vt:lpstr>Snímek 12</vt:lpstr>
      <vt:lpstr>Snímek 13</vt:lpstr>
      <vt:lpstr>Snímek 14</vt:lpstr>
      <vt:lpstr>Potvrzení přihlášky na ZŠ</vt:lpstr>
      <vt:lpstr>Termín přijímacích zkoušek</vt:lpstr>
      <vt:lpstr>Snímek 17</vt:lpstr>
      <vt:lpstr>Po 1.kole přijímacích zkoušek</vt:lpstr>
      <vt:lpstr>Po  úspěšném přijetí na SŠ</vt:lpstr>
      <vt:lpstr>V případě nepřijetí</vt:lpstr>
      <vt:lpstr>Vyplnění zápisového lístku</vt:lpstr>
      <vt:lpstr>Snímek 22</vt:lpstr>
      <vt:lpstr>Jednotné přijímací zkoušky</vt:lpstr>
      <vt:lpstr>Jednotné přijímací zkoušky  – český jazyk a literatura</vt:lpstr>
      <vt:lpstr>Jednotné přijímací zkoušky  – matematika</vt:lpstr>
      <vt:lpstr>Přijetí žáka ke studiu na SŠ a ukončení ZŠ</vt:lpstr>
      <vt:lpstr>Děkuji za pozornost.                                   Mgr. Marie Vlčková</vt:lpstr>
    </vt:vector>
  </TitlesOfParts>
  <Company>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s rodiči vycházejících žáků</dc:title>
  <dc:creator>MB</dc:creator>
  <cp:lastModifiedBy>Marie Vlčková</cp:lastModifiedBy>
  <cp:revision>216</cp:revision>
  <dcterms:created xsi:type="dcterms:W3CDTF">2011-02-05T19:37:03Z</dcterms:created>
  <dcterms:modified xsi:type="dcterms:W3CDTF">2019-10-23T18:04:22Z</dcterms:modified>
</cp:coreProperties>
</file>